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78" r:id="rId1"/>
  </p:sldMasterIdLst>
  <p:notesMasterIdLst>
    <p:notesMasterId r:id="rId16"/>
  </p:notesMasterIdLst>
  <p:handoutMasterIdLst>
    <p:handoutMasterId r:id="rId17"/>
  </p:handoutMasterIdLst>
  <p:sldIdLst>
    <p:sldId id="257" r:id="rId2"/>
    <p:sldId id="340" r:id="rId3"/>
    <p:sldId id="322" r:id="rId4"/>
    <p:sldId id="323" r:id="rId5"/>
    <p:sldId id="325" r:id="rId6"/>
    <p:sldId id="326" r:id="rId7"/>
    <p:sldId id="327" r:id="rId8"/>
    <p:sldId id="337" r:id="rId9"/>
    <p:sldId id="339" r:id="rId10"/>
    <p:sldId id="328" r:id="rId11"/>
    <p:sldId id="338" r:id="rId12"/>
    <p:sldId id="324" r:id="rId13"/>
    <p:sldId id="331" r:id="rId14"/>
    <p:sldId id="329" r:id="rId15"/>
  </p:sldIdLst>
  <p:sldSz cx="17610138" cy="9906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FDEF"/>
    <a:srgbClr val="85BEBF"/>
    <a:srgbClr val="00A2B6"/>
    <a:srgbClr val="00823B"/>
    <a:srgbClr val="17CF20"/>
    <a:srgbClr val="99FF99"/>
    <a:srgbClr val="339933"/>
    <a:srgbClr val="000000"/>
    <a:srgbClr val="46987D"/>
    <a:srgbClr val="199A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4" autoAdjust="0"/>
    <p:restoredTop sz="93842" autoAdjust="0"/>
  </p:normalViewPr>
  <p:slideViewPr>
    <p:cSldViewPr snapToGrid="0">
      <p:cViewPr varScale="1">
        <p:scale>
          <a:sx n="47" d="100"/>
          <a:sy n="47" d="100"/>
        </p:scale>
        <p:origin x="632" y="44"/>
      </p:cViewPr>
      <p:guideLst/>
    </p:cSldViewPr>
  </p:slideViewPr>
  <p:notesTextViewPr>
    <p:cViewPr>
      <p:scale>
        <a:sx n="1" d="1"/>
        <a:sy n="1" d="1"/>
      </p:scale>
      <p:origin x="0" y="0"/>
    </p:cViewPr>
  </p:notesTextViewPr>
  <p:notesViewPr>
    <p:cSldViewPr snapToGrid="0">
      <p:cViewPr varScale="1">
        <p:scale>
          <a:sx n="69" d="100"/>
          <a:sy n="69" d="100"/>
        </p:scale>
        <p:origin x="3264"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CC5B59-95B3-44A7-98EE-906B445C446A}" type="datetimeFigureOut">
              <a:rPr lang="en-SG" smtClean="0"/>
              <a:t>13/3/2020</a:t>
            </a:fld>
            <a:endParaRPr lang="en-SG"/>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C2EFD7-4AE7-4C97-8626-7017933E9A57}" type="slidenum">
              <a:rPr lang="en-SG" smtClean="0"/>
              <a:t>‹#›</a:t>
            </a:fld>
            <a:endParaRPr lang="en-SG"/>
          </a:p>
        </p:txBody>
      </p:sp>
    </p:spTree>
    <p:extLst>
      <p:ext uri="{BB962C8B-B14F-4D97-AF65-F5344CB8AC3E}">
        <p14:creationId xmlns:p14="http://schemas.microsoft.com/office/powerpoint/2010/main" val="17328180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6565E-4E52-4A04-BA83-C08D9C8C51A1}" type="datetimeFigureOut">
              <a:rPr lang="en-SG" smtClean="0"/>
              <a:t>13/3/2020</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36F534-E046-4247-BDF0-5C27F3188A17}" type="slidenum">
              <a:rPr lang="en-SG" smtClean="0"/>
              <a:t>‹#›</a:t>
            </a:fld>
            <a:endParaRPr lang="en-SG"/>
          </a:p>
        </p:txBody>
      </p:sp>
    </p:spTree>
    <p:extLst>
      <p:ext uri="{BB962C8B-B14F-4D97-AF65-F5344CB8AC3E}">
        <p14:creationId xmlns:p14="http://schemas.microsoft.com/office/powerpoint/2010/main" val="3948821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36F534-E046-4247-BDF0-5C27F3188A17}" type="slidenum">
              <a:rPr lang="en-SG" smtClean="0"/>
              <a:t>1</a:t>
            </a:fld>
            <a:endParaRPr lang="en-SG" dirty="0"/>
          </a:p>
        </p:txBody>
      </p:sp>
    </p:spTree>
    <p:extLst>
      <p:ext uri="{BB962C8B-B14F-4D97-AF65-F5344CB8AC3E}">
        <p14:creationId xmlns:p14="http://schemas.microsoft.com/office/powerpoint/2010/main" val="2046771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36F534-E046-4247-BDF0-5C27F3188A17}" type="slidenum">
              <a:rPr lang="en-SG" smtClean="0"/>
              <a:t>2</a:t>
            </a:fld>
            <a:endParaRPr lang="en-SG" dirty="0"/>
          </a:p>
        </p:txBody>
      </p:sp>
    </p:spTree>
    <p:extLst>
      <p:ext uri="{BB962C8B-B14F-4D97-AF65-F5344CB8AC3E}">
        <p14:creationId xmlns:p14="http://schemas.microsoft.com/office/powerpoint/2010/main" val="2715251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3</a:t>
            </a:fld>
            <a:endParaRPr lang="en-US"/>
          </a:p>
        </p:txBody>
      </p:sp>
    </p:spTree>
    <p:extLst>
      <p:ext uri="{BB962C8B-B14F-4D97-AF65-F5344CB8AC3E}">
        <p14:creationId xmlns:p14="http://schemas.microsoft.com/office/powerpoint/2010/main" val="2718226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4</a:t>
            </a:fld>
            <a:endParaRPr lang="en-US"/>
          </a:p>
        </p:txBody>
      </p:sp>
    </p:spTree>
    <p:extLst>
      <p:ext uri="{BB962C8B-B14F-4D97-AF65-F5344CB8AC3E}">
        <p14:creationId xmlns:p14="http://schemas.microsoft.com/office/powerpoint/2010/main" val="3209374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5</a:t>
            </a:fld>
            <a:endParaRPr lang="en-US"/>
          </a:p>
        </p:txBody>
      </p:sp>
    </p:spTree>
    <p:extLst>
      <p:ext uri="{BB962C8B-B14F-4D97-AF65-F5344CB8AC3E}">
        <p14:creationId xmlns:p14="http://schemas.microsoft.com/office/powerpoint/2010/main" val="3236490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6</a:t>
            </a:fld>
            <a:endParaRPr lang="en-US"/>
          </a:p>
        </p:txBody>
      </p:sp>
    </p:spTree>
    <p:extLst>
      <p:ext uri="{BB962C8B-B14F-4D97-AF65-F5344CB8AC3E}">
        <p14:creationId xmlns:p14="http://schemas.microsoft.com/office/powerpoint/2010/main" val="1857031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7</a:t>
            </a:fld>
            <a:endParaRPr lang="en-US"/>
          </a:p>
        </p:txBody>
      </p:sp>
    </p:spTree>
    <p:extLst>
      <p:ext uri="{BB962C8B-B14F-4D97-AF65-F5344CB8AC3E}">
        <p14:creationId xmlns:p14="http://schemas.microsoft.com/office/powerpoint/2010/main" val="666658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8</a:t>
            </a:fld>
            <a:endParaRPr lang="en-US"/>
          </a:p>
        </p:txBody>
      </p:sp>
    </p:spTree>
    <p:extLst>
      <p:ext uri="{BB962C8B-B14F-4D97-AF65-F5344CB8AC3E}">
        <p14:creationId xmlns:p14="http://schemas.microsoft.com/office/powerpoint/2010/main" val="1129306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9</a:t>
            </a:fld>
            <a:endParaRPr lang="en-US"/>
          </a:p>
        </p:txBody>
      </p:sp>
    </p:spTree>
    <p:extLst>
      <p:ext uri="{BB962C8B-B14F-4D97-AF65-F5344CB8AC3E}">
        <p14:creationId xmlns:p14="http://schemas.microsoft.com/office/powerpoint/2010/main" val="3021172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10</a:t>
            </a:fld>
            <a:endParaRPr lang="en-US"/>
          </a:p>
        </p:txBody>
      </p:sp>
    </p:spTree>
    <p:extLst>
      <p:ext uri="{BB962C8B-B14F-4D97-AF65-F5344CB8AC3E}">
        <p14:creationId xmlns:p14="http://schemas.microsoft.com/office/powerpoint/2010/main" val="3084945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11</a:t>
            </a:fld>
            <a:endParaRPr lang="en-US"/>
          </a:p>
        </p:txBody>
      </p:sp>
    </p:spTree>
    <p:extLst>
      <p:ext uri="{BB962C8B-B14F-4D97-AF65-F5344CB8AC3E}">
        <p14:creationId xmlns:p14="http://schemas.microsoft.com/office/powerpoint/2010/main" val="952093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12</a:t>
            </a:fld>
            <a:endParaRPr lang="en-US"/>
          </a:p>
        </p:txBody>
      </p:sp>
    </p:spTree>
    <p:extLst>
      <p:ext uri="{BB962C8B-B14F-4D97-AF65-F5344CB8AC3E}">
        <p14:creationId xmlns:p14="http://schemas.microsoft.com/office/powerpoint/2010/main" val="2738104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13</a:t>
            </a:fld>
            <a:endParaRPr lang="en-US"/>
          </a:p>
        </p:txBody>
      </p:sp>
    </p:spTree>
    <p:extLst>
      <p:ext uri="{BB962C8B-B14F-4D97-AF65-F5344CB8AC3E}">
        <p14:creationId xmlns:p14="http://schemas.microsoft.com/office/powerpoint/2010/main" val="1352116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ADAFEAE-D1DD-4B21-A1C2-1895AA495DA6}" type="slidenum">
              <a:rPr lang="en-US" smtClean="0"/>
              <a:t>14</a:t>
            </a:fld>
            <a:endParaRPr lang="en-US"/>
          </a:p>
        </p:txBody>
      </p:sp>
    </p:spTree>
    <p:extLst>
      <p:ext uri="{BB962C8B-B14F-4D97-AF65-F5344CB8AC3E}">
        <p14:creationId xmlns:p14="http://schemas.microsoft.com/office/powerpoint/2010/main" val="2224418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76809" y="3473216"/>
            <a:ext cx="11218571" cy="2377992"/>
          </a:xfrm>
        </p:spPr>
        <p:txBody>
          <a:bodyPr anchor="b">
            <a:noAutofit/>
          </a:bodyPr>
          <a:lstStyle>
            <a:lvl1pPr algn="r">
              <a:defRPr sz="78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2176809" y="5851204"/>
            <a:ext cx="11218571" cy="1584410"/>
          </a:xfrm>
        </p:spPr>
        <p:txBody>
          <a:bodyPr anchor="t"/>
          <a:lstStyle>
            <a:lvl1pPr marL="0" indent="0" algn="r">
              <a:buNone/>
              <a:defRPr>
                <a:solidFill>
                  <a:schemeClr val="tx1">
                    <a:lumMod val="50000"/>
                    <a:lumOff val="50000"/>
                  </a:schemeClr>
                </a:solidFill>
              </a:defRPr>
            </a:lvl1pPr>
            <a:lvl2pPr marL="660380" indent="0" algn="ctr">
              <a:buNone/>
              <a:defRPr>
                <a:solidFill>
                  <a:schemeClr val="tx1">
                    <a:tint val="75000"/>
                  </a:schemeClr>
                </a:solidFill>
              </a:defRPr>
            </a:lvl2pPr>
            <a:lvl3pPr marL="1320759" indent="0" algn="ctr">
              <a:buNone/>
              <a:defRPr>
                <a:solidFill>
                  <a:schemeClr val="tx1">
                    <a:tint val="75000"/>
                  </a:schemeClr>
                </a:solidFill>
              </a:defRPr>
            </a:lvl3pPr>
            <a:lvl4pPr marL="1981139" indent="0" algn="ctr">
              <a:buNone/>
              <a:defRPr>
                <a:solidFill>
                  <a:schemeClr val="tx1">
                    <a:tint val="75000"/>
                  </a:schemeClr>
                </a:solidFill>
              </a:defRPr>
            </a:lvl4pPr>
            <a:lvl5pPr marL="2641519" indent="0" algn="ctr">
              <a:buNone/>
              <a:defRPr>
                <a:solidFill>
                  <a:schemeClr val="tx1">
                    <a:tint val="75000"/>
                  </a:schemeClr>
                </a:solidFill>
              </a:defRPr>
            </a:lvl5pPr>
            <a:lvl6pPr marL="3301898" indent="0" algn="ctr">
              <a:buNone/>
              <a:defRPr>
                <a:solidFill>
                  <a:schemeClr val="tx1">
                    <a:tint val="75000"/>
                  </a:schemeClr>
                </a:solidFill>
              </a:defRPr>
            </a:lvl6pPr>
            <a:lvl7pPr marL="3962278" indent="0" algn="ctr">
              <a:buNone/>
              <a:defRPr>
                <a:solidFill>
                  <a:schemeClr val="tx1">
                    <a:tint val="75000"/>
                  </a:schemeClr>
                </a:solidFill>
              </a:defRPr>
            </a:lvl7pPr>
            <a:lvl8pPr marL="4622658" indent="0" algn="ctr">
              <a:buNone/>
              <a:defRPr>
                <a:solidFill>
                  <a:schemeClr val="tx1">
                    <a:tint val="75000"/>
                  </a:schemeClr>
                </a:solidFill>
              </a:defRPr>
            </a:lvl8pPr>
            <a:lvl9pPr marL="5283037"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DB944E-970B-43F4-9BA1-DA0BD41E07AA}" type="datetimeFigureOut">
              <a:rPr lang="en-SG" smtClean="0"/>
              <a:t>13/3/2020</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6B49800-5B1C-4709-936F-5C4F1F597956}" type="slidenum">
              <a:rPr lang="en-SG" smtClean="0"/>
              <a:t>‹#›</a:t>
            </a:fld>
            <a:endParaRPr lang="en-SG"/>
          </a:p>
        </p:txBody>
      </p:sp>
      <p:pic>
        <p:nvPicPr>
          <p:cNvPr id="35" name="Picture 34" descr="letterhead-footer.jpg"/>
          <p:cNvPicPr/>
          <p:nvPr userDrawn="1"/>
        </p:nvPicPr>
        <p:blipFill rotWithShape="1">
          <a:blip r:embed="rId2"/>
          <a:srcRect l="1589" t="53999" r="734"/>
          <a:stretch/>
        </p:blipFill>
        <p:spPr bwMode="auto">
          <a:xfrm>
            <a:off x="0" y="8904877"/>
            <a:ext cx="17610138" cy="1001123"/>
          </a:xfrm>
          <a:prstGeom prst="rect">
            <a:avLst/>
          </a:prstGeom>
          <a:noFill/>
          <a:ln w="9525">
            <a:noFill/>
            <a:miter lim="800000"/>
            <a:headEnd/>
            <a:tailEnd/>
          </a:ln>
        </p:spPr>
      </p:pic>
      <p:sp>
        <p:nvSpPr>
          <p:cNvPr id="10" name="Rectangle 9"/>
          <p:cNvSpPr/>
          <p:nvPr userDrawn="1"/>
        </p:nvSpPr>
        <p:spPr>
          <a:xfrm>
            <a:off x="1052881" y="9138245"/>
            <a:ext cx="3288529" cy="523220"/>
          </a:xfrm>
          <a:prstGeom prst="rect">
            <a:avLst/>
          </a:prstGeom>
          <a:noFill/>
        </p:spPr>
        <p:txBody>
          <a:bodyPr wrap="none" lIns="91440" tIns="45720" rIns="91440" bIns="45720">
            <a:spAutoFit/>
          </a:bodyPr>
          <a:lstStyle/>
          <a:p>
            <a:pPr algn="ctr"/>
            <a:r>
              <a:rPr lang="en-US" sz="2800" b="0" cap="none" spc="0" dirty="0">
                <a:ln w="0"/>
                <a:solidFill>
                  <a:schemeClr val="bg1"/>
                </a:solidFill>
                <a:effectLst>
                  <a:outerShdw blurRad="38100" dist="19050" dir="2700000" algn="tl" rotWithShape="0">
                    <a:schemeClr val="dk1">
                      <a:alpha val="40000"/>
                    </a:schemeClr>
                  </a:outerShdw>
                </a:effectLst>
              </a:rPr>
              <a:t>www.3ecpa.com.sg</a:t>
            </a:r>
          </a:p>
        </p:txBody>
      </p:sp>
      <p:pic>
        <p:nvPicPr>
          <p:cNvPr id="11" name="Picture 10">
            <a:extLst>
              <a:ext uri="{FF2B5EF4-FFF2-40B4-BE49-F238E27FC236}">
                <a16:creationId xmlns:a16="http://schemas.microsoft.com/office/drawing/2014/main" id="{B7D6585C-A39C-48D1-B38A-A477E5867936}"/>
              </a:ext>
            </a:extLst>
          </p:cNvPr>
          <p:cNvPicPr>
            <a:picLocks noChangeAspect="1"/>
          </p:cNvPicPr>
          <p:nvPr userDrawn="1"/>
        </p:nvPicPr>
        <p:blipFill>
          <a:blip r:embed="rId3"/>
          <a:stretch>
            <a:fillRect/>
          </a:stretch>
        </p:blipFill>
        <p:spPr>
          <a:xfrm>
            <a:off x="634483" y="295278"/>
            <a:ext cx="5094514" cy="778532"/>
          </a:xfrm>
          <a:prstGeom prst="rect">
            <a:avLst/>
          </a:prstGeom>
        </p:spPr>
      </p:pic>
    </p:spTree>
    <p:extLst>
      <p:ext uri="{BB962C8B-B14F-4D97-AF65-F5344CB8AC3E}">
        <p14:creationId xmlns:p14="http://schemas.microsoft.com/office/powerpoint/2010/main" val="312914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78342" y="1325879"/>
            <a:ext cx="12417037" cy="1462475"/>
          </a:xfrm>
        </p:spPr>
        <p:txBody>
          <a:bodyPr>
            <a:normAutofit/>
          </a:bodyPr>
          <a:lstStyle>
            <a:lvl1pPr>
              <a:defRPr sz="5200">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3E28D29-1ECB-41DF-951B-2A23F95AD026}" type="datetimeFigureOut">
              <a:rPr lang="en-US" smtClean="0"/>
              <a:t>13-Mar-20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8E3F4F-51B2-42EE-AFA2-40C4572185CC}" type="slidenum">
              <a:rPr lang="en-US" smtClean="0"/>
              <a:t>‹#›</a:t>
            </a:fld>
            <a:endParaRPr lang="en-US" dirty="0"/>
          </a:p>
        </p:txBody>
      </p:sp>
    </p:spTree>
    <p:extLst>
      <p:ext uri="{BB962C8B-B14F-4D97-AF65-F5344CB8AC3E}">
        <p14:creationId xmlns:p14="http://schemas.microsoft.com/office/powerpoint/2010/main" val="1256708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8343" y="3901253"/>
            <a:ext cx="12417037" cy="2638395"/>
          </a:xfrm>
        </p:spPr>
        <p:txBody>
          <a:bodyPr anchor="b"/>
          <a:lstStyle>
            <a:lvl1pPr algn="l">
              <a:defRPr sz="5778" b="0" cap="none">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78343" y="6539647"/>
            <a:ext cx="12417037" cy="1242800"/>
          </a:xfrm>
        </p:spPr>
        <p:txBody>
          <a:bodyPr anchor="t"/>
          <a:lstStyle>
            <a:lvl1pPr marL="0" indent="0" algn="l">
              <a:buNone/>
              <a:defRPr sz="2889">
                <a:solidFill>
                  <a:schemeClr val="tx1"/>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FDB944E-970B-43F4-9BA1-DA0BD41E07AA}" type="datetimeFigureOut">
              <a:rPr lang="en-SG" smtClean="0"/>
              <a:t>13/3/2020</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756166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78342" y="1234439"/>
            <a:ext cx="12417037" cy="1553915"/>
          </a:xfr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978343" y="3120851"/>
            <a:ext cx="6043425" cy="5605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351958" y="3120852"/>
            <a:ext cx="6043423" cy="56055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DB944E-970B-43F4-9BA1-DA0BD41E07AA}" type="datetimeFigureOut">
              <a:rPr lang="en-SG" smtClean="0"/>
              <a:t>13/3/2020</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2626678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78342" y="1234439"/>
            <a:ext cx="12417037" cy="1553915"/>
          </a:xfr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976048" y="3121420"/>
            <a:ext cx="6045718" cy="832378"/>
          </a:xfrm>
        </p:spPr>
        <p:txBody>
          <a:bodyPr anchor="b">
            <a:noAutofit/>
          </a:bodyPr>
          <a:lstStyle>
            <a:lvl1pPr marL="0" indent="0">
              <a:buNone/>
              <a:defRPr sz="3467" b="0"/>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en-US"/>
              <a:t>Click to edit Master text styles</a:t>
            </a:r>
          </a:p>
        </p:txBody>
      </p:sp>
      <p:sp>
        <p:nvSpPr>
          <p:cNvPr id="4" name="Content Placeholder 3"/>
          <p:cNvSpPr>
            <a:spLocks noGrp="1"/>
          </p:cNvSpPr>
          <p:nvPr>
            <p:ph sz="half" idx="2"/>
          </p:nvPr>
        </p:nvSpPr>
        <p:spPr>
          <a:xfrm>
            <a:off x="976048" y="3953799"/>
            <a:ext cx="6045718" cy="47726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349666" y="3121420"/>
            <a:ext cx="6045711" cy="832378"/>
          </a:xfrm>
        </p:spPr>
        <p:txBody>
          <a:bodyPr anchor="b">
            <a:noAutofit/>
          </a:bodyPr>
          <a:lstStyle>
            <a:lvl1pPr marL="0" indent="0">
              <a:buNone/>
              <a:defRPr sz="3467" b="0"/>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en-US"/>
              <a:t>Click to edit Master text styles</a:t>
            </a:r>
          </a:p>
        </p:txBody>
      </p:sp>
      <p:sp>
        <p:nvSpPr>
          <p:cNvPr id="6" name="Content Placeholder 5"/>
          <p:cNvSpPr>
            <a:spLocks noGrp="1"/>
          </p:cNvSpPr>
          <p:nvPr>
            <p:ph sz="quarter" idx="4"/>
          </p:nvPr>
        </p:nvSpPr>
        <p:spPr>
          <a:xfrm>
            <a:off x="7349668" y="3953799"/>
            <a:ext cx="6045710" cy="47726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DB944E-970B-43F4-9BA1-DA0BD41E07AA}" type="datetimeFigureOut">
              <a:rPr lang="en-SG" smtClean="0"/>
              <a:t>13/3/2020</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3579743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78342" y="1173479"/>
            <a:ext cx="12417037" cy="1614875"/>
          </a:xfrm>
        </p:spPr>
        <p:txBody>
          <a:bodyPr/>
          <a:lstStyle>
            <a:lvl1pPr>
              <a:defRPr>
                <a:solidFill>
                  <a:schemeClr val="tx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4FDB944E-970B-43F4-9BA1-DA0BD41E07AA}" type="datetimeFigureOut">
              <a:rPr lang="en-SG" smtClean="0"/>
              <a:t>13/3/2020</a:t>
            </a:fld>
            <a:endParaRPr lang="en-SG"/>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3955941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13-Mar-20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01335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8342" y="2164650"/>
            <a:ext cx="5567484" cy="1846673"/>
          </a:xfrm>
        </p:spPr>
        <p:txBody>
          <a:bodyPr anchor="b">
            <a:normAutofit/>
          </a:bodyPr>
          <a:lstStyle>
            <a:lvl1pPr>
              <a:defRPr sz="2889"/>
            </a:lvl1pPr>
          </a:lstStyle>
          <a:p>
            <a:r>
              <a:rPr lang="en-US"/>
              <a:t>Click to edit Master title style</a:t>
            </a:r>
            <a:endParaRPr lang="en-US" dirty="0"/>
          </a:p>
        </p:txBody>
      </p:sp>
      <p:sp>
        <p:nvSpPr>
          <p:cNvPr id="3" name="Content Placeholder 2"/>
          <p:cNvSpPr>
            <a:spLocks noGrp="1"/>
          </p:cNvSpPr>
          <p:nvPr>
            <p:ph idx="1"/>
          </p:nvPr>
        </p:nvSpPr>
        <p:spPr>
          <a:xfrm>
            <a:off x="6876015" y="743780"/>
            <a:ext cx="6519364" cy="798263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78342" y="4011323"/>
            <a:ext cx="5567484" cy="3733093"/>
          </a:xfrm>
        </p:spPr>
        <p:txBody>
          <a:bodyPr>
            <a:normAutofit/>
          </a:bodyPr>
          <a:lstStyle>
            <a:lvl1pPr marL="0" indent="0">
              <a:buNone/>
              <a:defRPr sz="2022"/>
            </a:lvl1pPr>
            <a:lvl2pPr marL="660182" indent="0">
              <a:buNone/>
              <a:defRPr sz="2022"/>
            </a:lvl2pPr>
            <a:lvl3pPr marL="1320364" indent="0">
              <a:buNone/>
              <a:defRPr sz="1733"/>
            </a:lvl3pPr>
            <a:lvl4pPr marL="1980545" indent="0">
              <a:buNone/>
              <a:defRPr sz="1444"/>
            </a:lvl4pPr>
            <a:lvl5pPr marL="2640726" indent="0">
              <a:buNone/>
              <a:defRPr sz="1444"/>
            </a:lvl5pPr>
            <a:lvl6pPr marL="3300908" indent="0">
              <a:buNone/>
              <a:defRPr sz="1444"/>
            </a:lvl6pPr>
            <a:lvl7pPr marL="3961089" indent="0">
              <a:buNone/>
              <a:defRPr sz="1444"/>
            </a:lvl7pPr>
            <a:lvl8pPr marL="4621271" indent="0">
              <a:buNone/>
              <a:defRPr sz="1444"/>
            </a:lvl8pPr>
            <a:lvl9pPr marL="5281453" indent="0">
              <a:buNone/>
              <a:defRPr sz="1444"/>
            </a:lvl9pPr>
          </a:lstStyle>
          <a:p>
            <a:pPr lvl="0"/>
            <a:r>
              <a:rPr lang="en-US"/>
              <a:t>Click to edit Master text styles</a:t>
            </a:r>
          </a:p>
        </p:txBody>
      </p:sp>
      <p:sp>
        <p:nvSpPr>
          <p:cNvPr id="5" name="Date Placeholder 4"/>
          <p:cNvSpPr>
            <a:spLocks noGrp="1"/>
          </p:cNvSpPr>
          <p:nvPr>
            <p:ph type="dt" sz="half" idx="10"/>
          </p:nvPr>
        </p:nvSpPr>
        <p:spPr/>
        <p:txBody>
          <a:bodyPr/>
          <a:lstStyle/>
          <a:p>
            <a:fld id="{4FDB944E-970B-43F4-9BA1-DA0BD41E07AA}" type="datetimeFigureOut">
              <a:rPr lang="en-SG" smtClean="0"/>
              <a:t>13/3/2020</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3641956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8343" y="6934200"/>
            <a:ext cx="12417035" cy="818622"/>
          </a:xfrm>
        </p:spPr>
        <p:txBody>
          <a:bodyPr anchor="b">
            <a:normAutofit/>
          </a:bodyPr>
          <a:lstStyle>
            <a:lvl1pPr algn="l">
              <a:defRPr sz="3467"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78342" y="1158239"/>
            <a:ext cx="12417037" cy="5277219"/>
          </a:xfrm>
        </p:spPr>
        <p:txBody>
          <a:bodyPr anchor="t">
            <a:normAutofit/>
          </a:bodyPr>
          <a:lstStyle>
            <a:lvl1pPr marL="0" indent="0" algn="ctr">
              <a:buNone/>
              <a:defRPr sz="2311"/>
            </a:lvl1pPr>
            <a:lvl2pPr marL="660380" indent="0">
              <a:buNone/>
              <a:defRPr sz="2311"/>
            </a:lvl2pPr>
            <a:lvl3pPr marL="1320759" indent="0">
              <a:buNone/>
              <a:defRPr sz="2311"/>
            </a:lvl3pPr>
            <a:lvl4pPr marL="1981139" indent="0">
              <a:buNone/>
              <a:defRPr sz="2311"/>
            </a:lvl4pPr>
            <a:lvl5pPr marL="2641519" indent="0">
              <a:buNone/>
              <a:defRPr sz="2311"/>
            </a:lvl5pPr>
            <a:lvl6pPr marL="3301898" indent="0">
              <a:buNone/>
              <a:defRPr sz="2311"/>
            </a:lvl6pPr>
            <a:lvl7pPr marL="3962278" indent="0">
              <a:buNone/>
              <a:defRPr sz="2311"/>
            </a:lvl7pPr>
            <a:lvl8pPr marL="4622658" indent="0">
              <a:buNone/>
              <a:defRPr sz="2311"/>
            </a:lvl8pPr>
            <a:lvl9pPr marL="5283037" indent="0">
              <a:buNone/>
              <a:defRPr sz="2311"/>
            </a:lvl9pPr>
          </a:lstStyle>
          <a:p>
            <a:r>
              <a:rPr lang="en-US"/>
              <a:t>Click icon to add picture</a:t>
            </a:r>
            <a:endParaRPr lang="en-US" dirty="0"/>
          </a:p>
        </p:txBody>
      </p:sp>
      <p:sp>
        <p:nvSpPr>
          <p:cNvPr id="4" name="Text Placeholder 3"/>
          <p:cNvSpPr>
            <a:spLocks noGrp="1"/>
          </p:cNvSpPr>
          <p:nvPr>
            <p:ph type="body" sz="half" idx="2"/>
          </p:nvPr>
        </p:nvSpPr>
        <p:spPr>
          <a:xfrm>
            <a:off x="978343" y="7752822"/>
            <a:ext cx="12417035" cy="973590"/>
          </a:xfrm>
        </p:spPr>
        <p:txBody>
          <a:bodyPr>
            <a:normAutofit/>
          </a:bodyPr>
          <a:lstStyle>
            <a:lvl1pPr marL="0" indent="0">
              <a:buNone/>
              <a:defRPr sz="1733"/>
            </a:lvl1pPr>
            <a:lvl2pPr marL="660380" indent="0">
              <a:buNone/>
              <a:defRPr sz="1733"/>
            </a:lvl2pPr>
            <a:lvl3pPr marL="1320759" indent="0">
              <a:buNone/>
              <a:defRPr sz="1444"/>
            </a:lvl3pPr>
            <a:lvl4pPr marL="1981139" indent="0">
              <a:buNone/>
              <a:defRPr sz="1300"/>
            </a:lvl4pPr>
            <a:lvl5pPr marL="2641519" indent="0">
              <a:buNone/>
              <a:defRPr sz="1300"/>
            </a:lvl5pPr>
            <a:lvl6pPr marL="3301898" indent="0">
              <a:buNone/>
              <a:defRPr sz="1300"/>
            </a:lvl6pPr>
            <a:lvl7pPr marL="3962278" indent="0">
              <a:buNone/>
              <a:defRPr sz="1300"/>
            </a:lvl7pPr>
            <a:lvl8pPr marL="4622658" indent="0">
              <a:buNone/>
              <a:defRPr sz="1300"/>
            </a:lvl8pPr>
            <a:lvl9pPr marL="5283037" indent="0">
              <a:buNone/>
              <a:defRPr sz="1300"/>
            </a:lvl9pPr>
          </a:lstStyle>
          <a:p>
            <a:pPr lvl="0"/>
            <a:r>
              <a:rPr lang="en-US"/>
              <a:t>Click to edit Master text styles</a:t>
            </a:r>
          </a:p>
        </p:txBody>
      </p:sp>
      <p:sp>
        <p:nvSpPr>
          <p:cNvPr id="5" name="Date Placeholder 4"/>
          <p:cNvSpPr>
            <a:spLocks noGrp="1"/>
          </p:cNvSpPr>
          <p:nvPr>
            <p:ph type="dt" sz="half" idx="10"/>
          </p:nvPr>
        </p:nvSpPr>
        <p:spPr/>
        <p:txBody>
          <a:bodyPr/>
          <a:lstStyle/>
          <a:p>
            <a:fld id="{4FDB944E-970B-43F4-9BA1-DA0BD41E07AA}" type="datetimeFigureOut">
              <a:rPr lang="en-SG" smtClean="0"/>
              <a:t>13/3/2020</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4089248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8343" y="1386840"/>
            <a:ext cx="12417037" cy="4410004"/>
          </a:xfrm>
        </p:spPr>
        <p:txBody>
          <a:bodyPr anchor="ctr">
            <a:normAutofit/>
          </a:bodyPr>
          <a:lstStyle>
            <a:lvl1pPr algn="l">
              <a:defRPr sz="6355" b="0" cap="none">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8343" y="6457245"/>
            <a:ext cx="12417037" cy="2269167"/>
          </a:xfrm>
        </p:spPr>
        <p:txBody>
          <a:bodyPr anchor="ctr">
            <a:normAutofit/>
          </a:bodyPr>
          <a:lstStyle>
            <a:lvl1pPr marL="0" indent="0" algn="l">
              <a:buNone/>
              <a:defRPr sz="2600">
                <a:solidFill>
                  <a:schemeClr val="tx1">
                    <a:lumMod val="75000"/>
                    <a:lumOff val="25000"/>
                  </a:schemeClr>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13-Mar-20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27575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5220" y="1402079"/>
            <a:ext cx="11691176" cy="3844431"/>
          </a:xfrm>
        </p:spPr>
        <p:txBody>
          <a:bodyPr anchor="ctr">
            <a:normAutofit/>
          </a:bodyPr>
          <a:lstStyle>
            <a:lvl1pPr algn="l">
              <a:defRPr sz="6355" b="0" cap="none">
                <a:solidFill>
                  <a:schemeClr val="tx1"/>
                </a:solidFill>
              </a:defRPr>
            </a:lvl1pPr>
          </a:lstStyle>
          <a:p>
            <a:r>
              <a:rPr lang="en-US" dirty="0"/>
              <a:t>Click to edit Master title style</a:t>
            </a:r>
          </a:p>
        </p:txBody>
      </p:sp>
      <p:sp>
        <p:nvSpPr>
          <p:cNvPr id="23" name="Text Placeholder 9"/>
          <p:cNvSpPr>
            <a:spLocks noGrp="1"/>
          </p:cNvSpPr>
          <p:nvPr>
            <p:ph type="body" sz="quarter" idx="13"/>
          </p:nvPr>
        </p:nvSpPr>
        <p:spPr>
          <a:xfrm>
            <a:off x="1973253" y="5246511"/>
            <a:ext cx="10435110" cy="550333"/>
          </a:xfrm>
        </p:spPr>
        <p:txBody>
          <a:bodyPr anchor="ctr">
            <a:noAutofit/>
          </a:bodyPr>
          <a:lstStyle>
            <a:lvl1pPr marL="0" indent="0">
              <a:buFontTx/>
              <a:buNone/>
              <a:defRPr sz="2311">
                <a:solidFill>
                  <a:schemeClr val="tx1">
                    <a:lumMod val="50000"/>
                    <a:lumOff val="50000"/>
                  </a:schemeClr>
                </a:solidFill>
              </a:defRPr>
            </a:lvl1pPr>
            <a:lvl2pPr marL="660380" indent="0">
              <a:buFontTx/>
              <a:buNone/>
              <a:defRPr/>
            </a:lvl2pPr>
            <a:lvl3pPr marL="1320759" indent="0">
              <a:buFontTx/>
              <a:buNone/>
              <a:defRPr/>
            </a:lvl3pPr>
            <a:lvl4pPr marL="1981139" indent="0">
              <a:buFontTx/>
              <a:buNone/>
              <a:defRPr/>
            </a:lvl4pPr>
            <a:lvl5pPr marL="2641519" indent="0">
              <a:buFontTx/>
              <a:buNone/>
              <a:defRPr/>
            </a:lvl5pPr>
          </a:lstStyle>
          <a:p>
            <a:pPr lvl="0"/>
            <a:r>
              <a:rPr lang="en-US"/>
              <a:t>Click to edit Master text styles</a:t>
            </a:r>
          </a:p>
        </p:txBody>
      </p:sp>
      <p:sp>
        <p:nvSpPr>
          <p:cNvPr id="3" name="Text Placeholder 2"/>
          <p:cNvSpPr>
            <a:spLocks noGrp="1"/>
          </p:cNvSpPr>
          <p:nvPr>
            <p:ph type="body" idx="1"/>
          </p:nvPr>
        </p:nvSpPr>
        <p:spPr>
          <a:xfrm>
            <a:off x="978343" y="6457245"/>
            <a:ext cx="12417037" cy="2269167"/>
          </a:xfrm>
        </p:spPr>
        <p:txBody>
          <a:bodyPr anchor="ctr">
            <a:normAutofit/>
          </a:bodyPr>
          <a:lstStyle>
            <a:lvl1pPr marL="0" indent="0" algn="l">
              <a:buNone/>
              <a:defRPr sz="2600">
                <a:solidFill>
                  <a:schemeClr val="tx1">
                    <a:lumMod val="75000"/>
                    <a:lumOff val="25000"/>
                  </a:schemeClr>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13-Mar-20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0" name="TextBox 19"/>
          <p:cNvSpPr txBox="1"/>
          <p:nvPr/>
        </p:nvSpPr>
        <p:spPr>
          <a:xfrm>
            <a:off x="782678" y="1141657"/>
            <a:ext cx="880507" cy="844676"/>
          </a:xfrm>
          <a:prstGeom prst="rect">
            <a:avLst/>
          </a:prstGeom>
        </p:spPr>
        <p:txBody>
          <a:bodyPr vert="horz" lIns="132076" tIns="66038" rIns="132076" bIns="66038" rtlCol="0" anchor="ctr">
            <a:noAutofit/>
          </a:bodyPr>
          <a:lstStyle/>
          <a:p>
            <a:pPr lvl="0"/>
            <a:r>
              <a:rPr lang="en-US" sz="11555"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12845075" y="4169470"/>
            <a:ext cx="880507" cy="844676"/>
          </a:xfrm>
          <a:prstGeom prst="rect">
            <a:avLst/>
          </a:prstGeom>
        </p:spPr>
        <p:txBody>
          <a:bodyPr vert="horz" lIns="132076" tIns="66038" rIns="132076" bIns="66038" rtlCol="0" anchor="ctr">
            <a:noAutofit/>
          </a:bodyPr>
          <a:lstStyle/>
          <a:p>
            <a:pPr lvl="0"/>
            <a:r>
              <a:rPr lang="en-US" sz="11555" baseline="0" dirty="0">
                <a:ln w="3175" cmpd="sng">
                  <a:noFill/>
                </a:ln>
                <a:solidFill>
                  <a:schemeClr val="accent1">
                    <a:lumMod val="60000"/>
                    <a:lumOff val="40000"/>
                  </a:schemeClr>
                </a:solidFill>
                <a:latin typeface="Arial"/>
              </a:rPr>
              <a:t>”</a:t>
            </a:r>
            <a:endParaRPr lang="en-US" sz="2600" dirty="0">
              <a:solidFill>
                <a:schemeClr val="accent1">
                  <a:lumMod val="60000"/>
                  <a:lumOff val="40000"/>
                </a:schemeClr>
              </a:solidFill>
              <a:latin typeface="Arial"/>
            </a:endParaRPr>
          </a:p>
        </p:txBody>
      </p:sp>
    </p:spTree>
    <p:extLst>
      <p:ext uri="{BB962C8B-B14F-4D97-AF65-F5344CB8AC3E}">
        <p14:creationId xmlns:p14="http://schemas.microsoft.com/office/powerpoint/2010/main" val="2077899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8343" y="2790649"/>
            <a:ext cx="12417037" cy="3748998"/>
          </a:xfrm>
        </p:spPr>
        <p:txBody>
          <a:bodyPr anchor="b">
            <a:normAutofit/>
          </a:bodyPr>
          <a:lstStyle>
            <a:lvl1pPr algn="l">
              <a:defRPr sz="6355" b="0" cap="none">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8343" y="6539647"/>
            <a:ext cx="12417037" cy="2186765"/>
          </a:xfrm>
        </p:spPr>
        <p:txBody>
          <a:bodyPr anchor="t">
            <a:normAutofit/>
          </a:bodyPr>
          <a:lstStyle>
            <a:lvl1pPr marL="0" indent="0" algn="l">
              <a:buNone/>
              <a:defRPr sz="2600">
                <a:solidFill>
                  <a:schemeClr val="tx1">
                    <a:lumMod val="75000"/>
                    <a:lumOff val="25000"/>
                  </a:schemeClr>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13-Mar-20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125556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345220" y="1402079"/>
            <a:ext cx="11691176" cy="3844431"/>
          </a:xfrm>
        </p:spPr>
        <p:txBody>
          <a:bodyPr anchor="ctr">
            <a:normAutofit/>
          </a:bodyPr>
          <a:lstStyle>
            <a:lvl1pPr algn="l">
              <a:defRPr sz="6355" b="0" cap="none">
                <a:solidFill>
                  <a:schemeClr val="tx1"/>
                </a:solidFill>
              </a:defRPr>
            </a:lvl1pPr>
          </a:lstStyle>
          <a:p>
            <a:r>
              <a:rPr lang="en-US"/>
              <a:t>Click to edit Master title style</a:t>
            </a:r>
            <a:endParaRPr lang="en-US" dirty="0"/>
          </a:p>
        </p:txBody>
      </p:sp>
      <p:sp>
        <p:nvSpPr>
          <p:cNvPr id="23" name="Text Placeholder 9"/>
          <p:cNvSpPr>
            <a:spLocks noGrp="1"/>
          </p:cNvSpPr>
          <p:nvPr>
            <p:ph type="body" sz="quarter" idx="13"/>
          </p:nvPr>
        </p:nvSpPr>
        <p:spPr>
          <a:xfrm>
            <a:off x="978340" y="5796844"/>
            <a:ext cx="12417038" cy="742803"/>
          </a:xfrm>
        </p:spPr>
        <p:txBody>
          <a:bodyPr anchor="b">
            <a:noAutofit/>
          </a:bodyPr>
          <a:lstStyle>
            <a:lvl1pPr marL="0" indent="0">
              <a:buFontTx/>
              <a:buNone/>
              <a:defRPr sz="3467">
                <a:solidFill>
                  <a:schemeClr val="tx1">
                    <a:lumMod val="75000"/>
                    <a:lumOff val="25000"/>
                  </a:schemeClr>
                </a:solidFill>
              </a:defRPr>
            </a:lvl1pPr>
            <a:lvl2pPr marL="660380" indent="0">
              <a:buFontTx/>
              <a:buNone/>
              <a:defRPr/>
            </a:lvl2pPr>
            <a:lvl3pPr marL="1320759" indent="0">
              <a:buFontTx/>
              <a:buNone/>
              <a:defRPr/>
            </a:lvl3pPr>
            <a:lvl4pPr marL="1981139" indent="0">
              <a:buFontTx/>
              <a:buNone/>
              <a:defRPr/>
            </a:lvl4pPr>
            <a:lvl5pPr marL="2641519" indent="0">
              <a:buFontTx/>
              <a:buNone/>
              <a:defRPr/>
            </a:lvl5pPr>
          </a:lstStyle>
          <a:p>
            <a:pPr lvl="0"/>
            <a:r>
              <a:rPr lang="en-US"/>
              <a:t>Click to edit Master text styles</a:t>
            </a:r>
          </a:p>
        </p:txBody>
      </p:sp>
      <p:sp>
        <p:nvSpPr>
          <p:cNvPr id="3" name="Text Placeholder 2"/>
          <p:cNvSpPr>
            <a:spLocks noGrp="1"/>
          </p:cNvSpPr>
          <p:nvPr>
            <p:ph type="body" idx="1"/>
          </p:nvPr>
        </p:nvSpPr>
        <p:spPr>
          <a:xfrm>
            <a:off x="978343" y="6539647"/>
            <a:ext cx="12417037" cy="2186765"/>
          </a:xfrm>
        </p:spPr>
        <p:txBody>
          <a:bodyPr anchor="t">
            <a:normAutofit/>
          </a:bodyPr>
          <a:lstStyle>
            <a:lvl1pPr marL="0" indent="0" algn="l">
              <a:buNone/>
              <a:defRPr sz="2600">
                <a:solidFill>
                  <a:schemeClr val="tx1">
                    <a:lumMod val="50000"/>
                    <a:lumOff val="50000"/>
                  </a:schemeClr>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13-Mar-20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782678" y="1141657"/>
            <a:ext cx="880507" cy="844676"/>
          </a:xfrm>
          <a:prstGeom prst="rect">
            <a:avLst/>
          </a:prstGeom>
        </p:spPr>
        <p:txBody>
          <a:bodyPr vert="horz" lIns="132076" tIns="66038" rIns="132076" bIns="66038" rtlCol="0" anchor="ctr">
            <a:noAutofit/>
          </a:bodyPr>
          <a:lstStyle/>
          <a:p>
            <a:pPr lvl="0"/>
            <a:r>
              <a:rPr lang="en-US" sz="11555"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2845075" y="4169470"/>
            <a:ext cx="880507" cy="844676"/>
          </a:xfrm>
          <a:prstGeom prst="rect">
            <a:avLst/>
          </a:prstGeom>
        </p:spPr>
        <p:txBody>
          <a:bodyPr vert="horz" lIns="132076" tIns="66038" rIns="132076" bIns="66038" rtlCol="0" anchor="ctr">
            <a:noAutofit/>
          </a:bodyPr>
          <a:lstStyle/>
          <a:p>
            <a:pPr lvl="0"/>
            <a:r>
              <a:rPr lang="en-US" sz="11555"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61530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90569" y="1386839"/>
            <a:ext cx="12404810" cy="3859671"/>
          </a:xfrm>
        </p:spPr>
        <p:txBody>
          <a:bodyPr anchor="ctr">
            <a:normAutofit/>
          </a:bodyPr>
          <a:lstStyle>
            <a:lvl1pPr algn="l">
              <a:defRPr sz="6355" b="0" cap="none">
                <a:solidFill>
                  <a:schemeClr val="tx1"/>
                </a:solidFill>
              </a:defRPr>
            </a:lvl1pPr>
          </a:lstStyle>
          <a:p>
            <a:r>
              <a:rPr lang="en-US"/>
              <a:t>Click to edit Master title style</a:t>
            </a:r>
            <a:endParaRPr lang="en-US" dirty="0"/>
          </a:p>
        </p:txBody>
      </p:sp>
      <p:sp>
        <p:nvSpPr>
          <p:cNvPr id="23" name="Text Placeholder 9"/>
          <p:cNvSpPr>
            <a:spLocks noGrp="1"/>
          </p:cNvSpPr>
          <p:nvPr>
            <p:ph type="body" sz="quarter" idx="13"/>
          </p:nvPr>
        </p:nvSpPr>
        <p:spPr>
          <a:xfrm>
            <a:off x="978340" y="5796844"/>
            <a:ext cx="12417038" cy="742803"/>
          </a:xfrm>
        </p:spPr>
        <p:txBody>
          <a:bodyPr anchor="b">
            <a:noAutofit/>
          </a:bodyPr>
          <a:lstStyle>
            <a:lvl1pPr marL="0" indent="0">
              <a:buFontTx/>
              <a:buNone/>
              <a:defRPr sz="3467">
                <a:solidFill>
                  <a:schemeClr val="accent1"/>
                </a:solidFill>
              </a:defRPr>
            </a:lvl1pPr>
            <a:lvl2pPr marL="660380" indent="0">
              <a:buFontTx/>
              <a:buNone/>
              <a:defRPr/>
            </a:lvl2pPr>
            <a:lvl3pPr marL="1320759" indent="0">
              <a:buFontTx/>
              <a:buNone/>
              <a:defRPr/>
            </a:lvl3pPr>
            <a:lvl4pPr marL="1981139" indent="0">
              <a:buFontTx/>
              <a:buNone/>
              <a:defRPr/>
            </a:lvl4pPr>
            <a:lvl5pPr marL="2641519" indent="0">
              <a:buFontTx/>
              <a:buNone/>
              <a:defRPr/>
            </a:lvl5pPr>
          </a:lstStyle>
          <a:p>
            <a:pPr lvl="0"/>
            <a:r>
              <a:rPr lang="en-US"/>
              <a:t>Click to edit Master text styles</a:t>
            </a:r>
          </a:p>
        </p:txBody>
      </p:sp>
      <p:sp>
        <p:nvSpPr>
          <p:cNvPr id="3" name="Text Placeholder 2"/>
          <p:cNvSpPr>
            <a:spLocks noGrp="1"/>
          </p:cNvSpPr>
          <p:nvPr>
            <p:ph type="body" idx="1"/>
          </p:nvPr>
        </p:nvSpPr>
        <p:spPr>
          <a:xfrm>
            <a:off x="978343" y="6539647"/>
            <a:ext cx="12417037" cy="2186765"/>
          </a:xfrm>
        </p:spPr>
        <p:txBody>
          <a:bodyPr anchor="t">
            <a:normAutofit/>
          </a:bodyPr>
          <a:lstStyle>
            <a:lvl1pPr marL="0" indent="0" algn="l">
              <a:buNone/>
              <a:defRPr sz="2600">
                <a:solidFill>
                  <a:schemeClr val="tx1">
                    <a:lumMod val="50000"/>
                    <a:lumOff val="50000"/>
                  </a:schemeClr>
                </a:solidFill>
              </a:defRPr>
            </a:lvl1pPr>
            <a:lvl2pPr marL="660380" indent="0">
              <a:buNone/>
              <a:defRPr sz="2600">
                <a:solidFill>
                  <a:schemeClr val="tx1">
                    <a:tint val="75000"/>
                  </a:schemeClr>
                </a:solidFill>
              </a:defRPr>
            </a:lvl2pPr>
            <a:lvl3pPr marL="1320759" indent="0">
              <a:buNone/>
              <a:defRPr sz="2311">
                <a:solidFill>
                  <a:schemeClr val="tx1">
                    <a:tint val="75000"/>
                  </a:schemeClr>
                </a:solidFill>
              </a:defRPr>
            </a:lvl3pPr>
            <a:lvl4pPr marL="1981139" indent="0">
              <a:buNone/>
              <a:defRPr sz="2022">
                <a:solidFill>
                  <a:schemeClr val="tx1">
                    <a:tint val="75000"/>
                  </a:schemeClr>
                </a:solidFill>
              </a:defRPr>
            </a:lvl4pPr>
            <a:lvl5pPr marL="2641519" indent="0">
              <a:buNone/>
              <a:defRPr sz="2022">
                <a:solidFill>
                  <a:schemeClr val="tx1">
                    <a:tint val="75000"/>
                  </a:schemeClr>
                </a:solidFill>
              </a:defRPr>
            </a:lvl5pPr>
            <a:lvl6pPr marL="3301898" indent="0">
              <a:buNone/>
              <a:defRPr sz="2022">
                <a:solidFill>
                  <a:schemeClr val="tx1">
                    <a:tint val="75000"/>
                  </a:schemeClr>
                </a:solidFill>
              </a:defRPr>
            </a:lvl6pPr>
            <a:lvl7pPr marL="3962278" indent="0">
              <a:buNone/>
              <a:defRPr sz="2022">
                <a:solidFill>
                  <a:schemeClr val="tx1">
                    <a:tint val="75000"/>
                  </a:schemeClr>
                </a:solidFill>
              </a:defRPr>
            </a:lvl7pPr>
            <a:lvl8pPr marL="4622658" indent="0">
              <a:buNone/>
              <a:defRPr sz="2022">
                <a:solidFill>
                  <a:schemeClr val="tx1">
                    <a:tint val="75000"/>
                  </a:schemeClr>
                </a:solidFill>
              </a:defRPr>
            </a:lvl8pPr>
            <a:lvl9pPr marL="5283037" indent="0">
              <a:buNone/>
              <a:defRPr sz="202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pPr/>
              <a:t>13-Mar-20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25529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78342" y="1188719"/>
            <a:ext cx="12417037" cy="1599635"/>
          </a:xfrm>
        </p:spPr>
        <p:txBody>
          <a:bodyPr/>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DB944E-970B-43F4-9BA1-DA0BD41E07AA}" type="datetimeFigureOut">
              <a:rPr lang="en-SG" smtClean="0"/>
              <a:t>13/3/2020</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2878442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08516" y="1295400"/>
            <a:ext cx="1884572" cy="7170562"/>
          </a:xfrm>
        </p:spPr>
        <p:txBody>
          <a:bodyPr vert="eaVert" anchor="ctr"/>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978344" y="1295399"/>
            <a:ext cx="10197688" cy="717056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DB944E-970B-43F4-9BA1-DA0BD41E07AA}" type="datetimeFigureOut">
              <a:rPr lang="en-SG" smtClean="0"/>
              <a:t>13/3/2020</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6B49800-5B1C-4709-936F-5C4F1F597956}" type="slidenum">
              <a:rPr lang="en-SG" smtClean="0"/>
              <a:t>‹#›</a:t>
            </a:fld>
            <a:endParaRPr lang="en-SG"/>
          </a:p>
        </p:txBody>
      </p:sp>
    </p:spTree>
    <p:extLst>
      <p:ext uri="{BB962C8B-B14F-4D97-AF65-F5344CB8AC3E}">
        <p14:creationId xmlns:p14="http://schemas.microsoft.com/office/powerpoint/2010/main" val="2132162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556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8342" y="880533"/>
            <a:ext cx="12417037" cy="190782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78342" y="3120852"/>
            <a:ext cx="12417037" cy="560556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07102" y="8726412"/>
            <a:ext cx="1317206" cy="527403"/>
          </a:xfrm>
          <a:prstGeom prst="rect">
            <a:avLst/>
          </a:prstGeom>
        </p:spPr>
        <p:txBody>
          <a:bodyPr vert="horz" lIns="91440" tIns="45720" rIns="91440" bIns="45720" rtlCol="0" anchor="ctr"/>
          <a:lstStyle>
            <a:lvl1pPr algn="r">
              <a:defRPr sz="1300">
                <a:solidFill>
                  <a:schemeClr val="tx1">
                    <a:tint val="75000"/>
                  </a:schemeClr>
                </a:solidFill>
              </a:defRPr>
            </a:lvl1pPr>
          </a:lstStyle>
          <a:p>
            <a:fld id="{96DFF08F-DC6B-4601-B491-B0F83F6DD2DA}" type="datetimeFigureOut">
              <a:rPr lang="en-US" smtClean="0"/>
              <a:pPr/>
              <a:t>13-Mar-20</a:t>
            </a:fld>
            <a:endParaRPr lang="en-US" dirty="0"/>
          </a:p>
        </p:txBody>
      </p:sp>
      <p:sp>
        <p:nvSpPr>
          <p:cNvPr id="5" name="Footer Placeholder 4"/>
          <p:cNvSpPr>
            <a:spLocks noGrp="1"/>
          </p:cNvSpPr>
          <p:nvPr>
            <p:ph type="ftr" sz="quarter" idx="3"/>
          </p:nvPr>
        </p:nvSpPr>
        <p:spPr>
          <a:xfrm>
            <a:off x="978342" y="8726412"/>
            <a:ext cx="9096278" cy="527403"/>
          </a:xfrm>
          <a:prstGeom prst="rect">
            <a:avLst/>
          </a:prstGeom>
        </p:spPr>
        <p:txBody>
          <a:bodyPr vert="horz" lIns="91440" tIns="45720" rIns="91440" bIns="45720" rtlCol="0" anchor="ctr"/>
          <a:lstStyle>
            <a:lvl1pPr algn="l">
              <a:defRPr sz="1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408363" y="8726412"/>
            <a:ext cx="987016" cy="527403"/>
          </a:xfrm>
          <a:prstGeom prst="rect">
            <a:avLst/>
          </a:prstGeom>
        </p:spPr>
        <p:txBody>
          <a:bodyPr vert="horz" lIns="91440" tIns="45720" rIns="91440" bIns="45720" rtlCol="0" anchor="ctr"/>
          <a:lstStyle>
            <a:lvl1pPr algn="r">
              <a:defRPr sz="1300">
                <a:solidFill>
                  <a:schemeClr val="accent1"/>
                </a:solidFill>
              </a:defRPr>
            </a:lvl1pPr>
          </a:lstStyle>
          <a:p>
            <a:fld id="{4FAB73BC-B049-4115-A692-8D63A059BFB8}" type="slidenum">
              <a:rPr lang="en-US" smtClean="0"/>
              <a:pPr/>
              <a:t>‹#›</a:t>
            </a:fld>
            <a:endParaRPr lang="en-US" dirty="0"/>
          </a:p>
        </p:txBody>
      </p:sp>
      <p:pic>
        <p:nvPicPr>
          <p:cNvPr id="35" name="Picture 34" descr="letterhead-footer.jpg"/>
          <p:cNvPicPr/>
          <p:nvPr userDrawn="1"/>
        </p:nvPicPr>
        <p:blipFill rotWithShape="1">
          <a:blip r:embed="rId19"/>
          <a:srcRect l="1589" t="53999" r="734"/>
          <a:stretch/>
        </p:blipFill>
        <p:spPr bwMode="auto">
          <a:xfrm>
            <a:off x="0" y="8904877"/>
            <a:ext cx="17610138" cy="1001123"/>
          </a:xfrm>
          <a:prstGeom prst="rect">
            <a:avLst/>
          </a:prstGeom>
          <a:noFill/>
          <a:ln w="9525">
            <a:noFill/>
            <a:miter lim="800000"/>
            <a:headEnd/>
            <a:tailEnd/>
          </a:ln>
        </p:spPr>
      </p:pic>
      <p:sp>
        <p:nvSpPr>
          <p:cNvPr id="10" name="Rectangle 9"/>
          <p:cNvSpPr/>
          <p:nvPr userDrawn="1"/>
        </p:nvSpPr>
        <p:spPr>
          <a:xfrm>
            <a:off x="1052882" y="9138245"/>
            <a:ext cx="3288529" cy="523220"/>
          </a:xfrm>
          <a:prstGeom prst="rect">
            <a:avLst/>
          </a:prstGeom>
          <a:noFill/>
        </p:spPr>
        <p:txBody>
          <a:bodyPr wrap="none" lIns="91440" tIns="45720" rIns="91440" bIns="45720">
            <a:spAutoFit/>
          </a:bodyPr>
          <a:lstStyle/>
          <a:p>
            <a:pPr algn="ctr"/>
            <a:r>
              <a:rPr lang="en-US" sz="2800" b="0" cap="none" spc="0" dirty="0">
                <a:ln w="0"/>
                <a:solidFill>
                  <a:schemeClr val="bg1"/>
                </a:solidFill>
                <a:effectLst>
                  <a:outerShdw blurRad="38100" dist="19050" dir="2700000" algn="tl" rotWithShape="0">
                    <a:schemeClr val="dk1">
                      <a:alpha val="40000"/>
                    </a:schemeClr>
                  </a:outerShdw>
                </a:effectLst>
              </a:rPr>
              <a:t>www.3ecpa.com.sg</a:t>
            </a:r>
          </a:p>
        </p:txBody>
      </p:sp>
      <p:pic>
        <p:nvPicPr>
          <p:cNvPr id="12" name="Picture 11">
            <a:extLst>
              <a:ext uri="{FF2B5EF4-FFF2-40B4-BE49-F238E27FC236}">
                <a16:creationId xmlns:a16="http://schemas.microsoft.com/office/drawing/2014/main" id="{425C927C-A9DE-4FD0-A280-3115BC8A8191}"/>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4079434" y="0"/>
            <a:ext cx="3548052" cy="8900160"/>
          </a:xfrm>
          <a:prstGeom prst="rect">
            <a:avLst/>
          </a:prstGeom>
        </p:spPr>
      </p:pic>
      <p:pic>
        <p:nvPicPr>
          <p:cNvPr id="13" name="Picture 12">
            <a:extLst>
              <a:ext uri="{FF2B5EF4-FFF2-40B4-BE49-F238E27FC236}">
                <a16:creationId xmlns:a16="http://schemas.microsoft.com/office/drawing/2014/main" id="{7DC2A41C-539B-4B2B-B4F3-6444E5BE3EED}"/>
              </a:ext>
            </a:extLst>
          </p:cNvPr>
          <p:cNvPicPr>
            <a:picLocks noChangeAspect="1"/>
          </p:cNvPicPr>
          <p:nvPr userDrawn="1"/>
        </p:nvPicPr>
        <p:blipFill>
          <a:blip r:embed="rId21"/>
          <a:stretch>
            <a:fillRect/>
          </a:stretch>
        </p:blipFill>
        <p:spPr>
          <a:xfrm>
            <a:off x="634483" y="295278"/>
            <a:ext cx="5094514" cy="778532"/>
          </a:xfrm>
          <a:prstGeom prst="rect">
            <a:avLst/>
          </a:prstGeom>
        </p:spPr>
      </p:pic>
    </p:spTree>
    <p:extLst>
      <p:ext uri="{BB962C8B-B14F-4D97-AF65-F5344CB8AC3E}">
        <p14:creationId xmlns:p14="http://schemas.microsoft.com/office/powerpoint/2010/main" val="3724434335"/>
      </p:ext>
    </p:extLst>
  </p:cSld>
  <p:clrMap bg1="lt1" tx1="dk1" bg2="lt2" tx2="dk2" accent1="accent1" accent2="accent2" accent3="accent3" accent4="accent4" accent5="accent5" accent6="accent6" hlink="hlink" folHlink="folHlink"/>
  <p:sldLayoutIdLst>
    <p:sldLayoutId id="2147484279" r:id="rId1"/>
    <p:sldLayoutId id="2147484280" r:id="rId2"/>
    <p:sldLayoutId id="2147484281" r:id="rId3"/>
    <p:sldLayoutId id="2147484282" r:id="rId4"/>
    <p:sldLayoutId id="2147484283" r:id="rId5"/>
    <p:sldLayoutId id="2147484284" r:id="rId6"/>
    <p:sldLayoutId id="2147484285" r:id="rId7"/>
    <p:sldLayoutId id="2147484286" r:id="rId8"/>
    <p:sldLayoutId id="2147484287" r:id="rId9"/>
    <p:sldLayoutId id="2147484288" r:id="rId10"/>
    <p:sldLayoutId id="2147484289" r:id="rId11"/>
    <p:sldLayoutId id="2147484290" r:id="rId12"/>
    <p:sldLayoutId id="2147484291" r:id="rId13"/>
    <p:sldLayoutId id="2147484292" r:id="rId14"/>
    <p:sldLayoutId id="2147484293" r:id="rId15"/>
    <p:sldLayoutId id="2147484294" r:id="rId16"/>
    <p:sldLayoutId id="2147484295" r:id="rId17"/>
  </p:sldLayoutIdLst>
  <p:txStyles>
    <p:titleStyle>
      <a:lvl1pPr algn="l" defTabSz="660380" rtl="0" eaLnBrk="1" latinLnBrk="0" hangingPunct="1">
        <a:spcBef>
          <a:spcPct val="0"/>
        </a:spcBef>
        <a:buNone/>
        <a:defRPr sz="52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95285" indent="-495285" algn="l" defTabSz="660380" rtl="0" eaLnBrk="1" latinLnBrk="0" hangingPunct="1">
        <a:spcBef>
          <a:spcPts val="1444"/>
        </a:spcBef>
        <a:spcAft>
          <a:spcPts val="0"/>
        </a:spcAft>
        <a:buClr>
          <a:schemeClr val="accent1"/>
        </a:buClr>
        <a:buSzPct val="80000"/>
        <a:buFont typeface="Wingdings 3" charset="2"/>
        <a:buChar char=""/>
        <a:defRPr sz="2600" kern="1200">
          <a:solidFill>
            <a:schemeClr val="tx1">
              <a:lumMod val="75000"/>
              <a:lumOff val="25000"/>
            </a:schemeClr>
          </a:solidFill>
          <a:latin typeface="+mn-lt"/>
          <a:ea typeface="+mn-ea"/>
          <a:cs typeface="+mn-cs"/>
        </a:defRPr>
      </a:lvl1pPr>
      <a:lvl2pPr marL="1073117" indent="-412737" algn="l" defTabSz="660380" rtl="0" eaLnBrk="1" latinLnBrk="0" hangingPunct="1">
        <a:spcBef>
          <a:spcPts val="1444"/>
        </a:spcBef>
        <a:spcAft>
          <a:spcPts val="0"/>
        </a:spcAft>
        <a:buClr>
          <a:schemeClr val="accent1"/>
        </a:buClr>
        <a:buSzPct val="80000"/>
        <a:buFont typeface="Wingdings 3" charset="2"/>
        <a:buChar char=""/>
        <a:defRPr sz="2311" kern="1200">
          <a:solidFill>
            <a:schemeClr val="tx1">
              <a:lumMod val="75000"/>
              <a:lumOff val="25000"/>
            </a:schemeClr>
          </a:solidFill>
          <a:latin typeface="+mn-lt"/>
          <a:ea typeface="+mn-ea"/>
          <a:cs typeface="+mn-cs"/>
        </a:defRPr>
      </a:lvl2pPr>
      <a:lvl3pPr marL="1650949" indent="-330190" algn="l" defTabSz="660380" rtl="0" eaLnBrk="1" latinLnBrk="0" hangingPunct="1">
        <a:spcBef>
          <a:spcPts val="1444"/>
        </a:spcBef>
        <a:spcAft>
          <a:spcPts val="0"/>
        </a:spcAft>
        <a:buClr>
          <a:schemeClr val="accent1"/>
        </a:buClr>
        <a:buSzPct val="80000"/>
        <a:buFont typeface="Wingdings 3" charset="2"/>
        <a:buChar char=""/>
        <a:defRPr sz="2022" kern="1200">
          <a:solidFill>
            <a:schemeClr val="tx1">
              <a:lumMod val="75000"/>
              <a:lumOff val="25000"/>
            </a:schemeClr>
          </a:solidFill>
          <a:latin typeface="+mn-lt"/>
          <a:ea typeface="+mn-ea"/>
          <a:cs typeface="+mn-cs"/>
        </a:defRPr>
      </a:lvl3pPr>
      <a:lvl4pPr marL="2311329"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4pPr>
      <a:lvl5pPr marL="2971709"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5pPr>
      <a:lvl6pPr marL="3632088"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6pPr>
      <a:lvl7pPr marL="4292468"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7pPr>
      <a:lvl8pPr marL="4952848"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8pPr>
      <a:lvl9pPr marL="5613227" indent="-330190" algn="l" defTabSz="660380" rtl="0" eaLnBrk="1" latinLnBrk="0" hangingPunct="1">
        <a:spcBef>
          <a:spcPts val="1444"/>
        </a:spcBef>
        <a:spcAft>
          <a:spcPts val="0"/>
        </a:spcAft>
        <a:buClr>
          <a:schemeClr val="accent1"/>
        </a:buClr>
        <a:buSzPct val="80000"/>
        <a:buFont typeface="Wingdings 3" charset="2"/>
        <a:buChar char=""/>
        <a:defRPr sz="1733" kern="1200">
          <a:solidFill>
            <a:schemeClr val="tx1">
              <a:lumMod val="75000"/>
              <a:lumOff val="25000"/>
            </a:schemeClr>
          </a:solidFill>
          <a:latin typeface="+mn-lt"/>
          <a:ea typeface="+mn-ea"/>
          <a:cs typeface="+mn-cs"/>
        </a:defRPr>
      </a:lvl9pPr>
    </p:bodyStyle>
    <p:otherStyle>
      <a:defPPr>
        <a:defRPr lang="en-US"/>
      </a:defPPr>
      <a:lvl1pPr marL="0" algn="l" defTabSz="660380" rtl="0" eaLnBrk="1" latinLnBrk="0" hangingPunct="1">
        <a:defRPr sz="2600" kern="1200">
          <a:solidFill>
            <a:schemeClr val="tx1"/>
          </a:solidFill>
          <a:latin typeface="+mn-lt"/>
          <a:ea typeface="+mn-ea"/>
          <a:cs typeface="+mn-cs"/>
        </a:defRPr>
      </a:lvl1pPr>
      <a:lvl2pPr marL="660380" algn="l" defTabSz="660380" rtl="0" eaLnBrk="1" latinLnBrk="0" hangingPunct="1">
        <a:defRPr sz="2600" kern="1200">
          <a:solidFill>
            <a:schemeClr val="tx1"/>
          </a:solidFill>
          <a:latin typeface="+mn-lt"/>
          <a:ea typeface="+mn-ea"/>
          <a:cs typeface="+mn-cs"/>
        </a:defRPr>
      </a:lvl2pPr>
      <a:lvl3pPr marL="1320759" algn="l" defTabSz="660380" rtl="0" eaLnBrk="1" latinLnBrk="0" hangingPunct="1">
        <a:defRPr sz="2600" kern="1200">
          <a:solidFill>
            <a:schemeClr val="tx1"/>
          </a:solidFill>
          <a:latin typeface="+mn-lt"/>
          <a:ea typeface="+mn-ea"/>
          <a:cs typeface="+mn-cs"/>
        </a:defRPr>
      </a:lvl3pPr>
      <a:lvl4pPr marL="1981139" algn="l" defTabSz="660380" rtl="0" eaLnBrk="1" latinLnBrk="0" hangingPunct="1">
        <a:defRPr sz="2600" kern="1200">
          <a:solidFill>
            <a:schemeClr val="tx1"/>
          </a:solidFill>
          <a:latin typeface="+mn-lt"/>
          <a:ea typeface="+mn-ea"/>
          <a:cs typeface="+mn-cs"/>
        </a:defRPr>
      </a:lvl4pPr>
      <a:lvl5pPr marL="2641519" algn="l" defTabSz="660380" rtl="0" eaLnBrk="1" latinLnBrk="0" hangingPunct="1">
        <a:defRPr sz="2600" kern="1200">
          <a:solidFill>
            <a:schemeClr val="tx1"/>
          </a:solidFill>
          <a:latin typeface="+mn-lt"/>
          <a:ea typeface="+mn-ea"/>
          <a:cs typeface="+mn-cs"/>
        </a:defRPr>
      </a:lvl5pPr>
      <a:lvl6pPr marL="3301898" algn="l" defTabSz="660380" rtl="0" eaLnBrk="1" latinLnBrk="0" hangingPunct="1">
        <a:defRPr sz="2600" kern="1200">
          <a:solidFill>
            <a:schemeClr val="tx1"/>
          </a:solidFill>
          <a:latin typeface="+mn-lt"/>
          <a:ea typeface="+mn-ea"/>
          <a:cs typeface="+mn-cs"/>
        </a:defRPr>
      </a:lvl6pPr>
      <a:lvl7pPr marL="3962278" algn="l" defTabSz="660380" rtl="0" eaLnBrk="1" latinLnBrk="0" hangingPunct="1">
        <a:defRPr sz="2600" kern="1200">
          <a:solidFill>
            <a:schemeClr val="tx1"/>
          </a:solidFill>
          <a:latin typeface="+mn-lt"/>
          <a:ea typeface="+mn-ea"/>
          <a:cs typeface="+mn-cs"/>
        </a:defRPr>
      </a:lvl7pPr>
      <a:lvl8pPr marL="4622658" algn="l" defTabSz="660380" rtl="0" eaLnBrk="1" latinLnBrk="0" hangingPunct="1">
        <a:defRPr sz="2600" kern="1200">
          <a:solidFill>
            <a:schemeClr val="tx1"/>
          </a:solidFill>
          <a:latin typeface="+mn-lt"/>
          <a:ea typeface="+mn-ea"/>
          <a:cs typeface="+mn-cs"/>
        </a:defRPr>
      </a:lvl8pPr>
      <a:lvl9pPr marL="5283037" algn="l" defTabSz="66038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3878C8-F1C9-4F02-B660-BA844CDFC8DC}"/>
              </a:ext>
            </a:extLst>
          </p:cNvPr>
          <p:cNvSpPr txBox="1"/>
          <p:nvPr/>
        </p:nvSpPr>
        <p:spPr>
          <a:xfrm>
            <a:off x="5811300" y="4862658"/>
            <a:ext cx="5987537" cy="584775"/>
          </a:xfrm>
          <a:prstGeom prst="rect">
            <a:avLst/>
          </a:prstGeom>
          <a:noFill/>
        </p:spPr>
        <p:txBody>
          <a:bodyPr wrap="none" rtlCol="0">
            <a:spAutoFit/>
          </a:bodyPr>
          <a:lstStyle/>
          <a:p>
            <a:r>
              <a:rPr lang="en-US" sz="3200" b="1" dirty="0">
                <a:latin typeface="Arial" panose="020B0604020202020204" pitchFamily="34" charset="0"/>
                <a:cs typeface="Arial" panose="020B0604020202020204" pitchFamily="34" charset="0"/>
              </a:rPr>
              <a:t>Business Continuity Planning</a:t>
            </a:r>
          </a:p>
        </p:txBody>
      </p:sp>
      <p:sp>
        <p:nvSpPr>
          <p:cNvPr id="3" name="TextBox 2">
            <a:extLst>
              <a:ext uri="{FF2B5EF4-FFF2-40B4-BE49-F238E27FC236}">
                <a16:creationId xmlns:a16="http://schemas.microsoft.com/office/drawing/2014/main" id="{13D8B12F-E685-4DB1-8395-9723910D9115}"/>
              </a:ext>
            </a:extLst>
          </p:cNvPr>
          <p:cNvSpPr txBox="1"/>
          <p:nvPr/>
        </p:nvSpPr>
        <p:spPr>
          <a:xfrm>
            <a:off x="6072589" y="3904343"/>
            <a:ext cx="5464958" cy="584775"/>
          </a:xfrm>
          <a:prstGeom prst="rect">
            <a:avLst/>
          </a:prstGeom>
          <a:solidFill>
            <a:srgbClr val="FFFF00"/>
          </a:solidFill>
        </p:spPr>
        <p:txBody>
          <a:bodyPr wrap="none" rtlCol="0">
            <a:spAutoFit/>
          </a:bodyPr>
          <a:lstStyle/>
          <a:p>
            <a:r>
              <a:rPr lang="en-US" sz="3200" b="1" dirty="0">
                <a:latin typeface="Arial" panose="020B0604020202020204" pitchFamily="34" charset="0"/>
                <a:cs typeface="Arial" panose="020B0604020202020204" pitchFamily="34" charset="0"/>
              </a:rPr>
              <a:t>(insert your company logo)</a:t>
            </a:r>
          </a:p>
        </p:txBody>
      </p:sp>
    </p:spTree>
    <p:extLst>
      <p:ext uri="{BB962C8B-B14F-4D97-AF65-F5344CB8AC3E}">
        <p14:creationId xmlns:p14="http://schemas.microsoft.com/office/powerpoint/2010/main" val="3418043281"/>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C7CE2BE-B3FF-47A5-97DB-ED490A06EABD}"/>
              </a:ext>
            </a:extLst>
          </p:cNvPr>
          <p:cNvSpPr txBox="1"/>
          <p:nvPr/>
        </p:nvSpPr>
        <p:spPr>
          <a:xfrm>
            <a:off x="5806491" y="4629834"/>
            <a:ext cx="5997155" cy="646331"/>
          </a:xfrm>
          <a:prstGeom prst="rect">
            <a:avLst/>
          </a:prstGeom>
          <a:solidFill>
            <a:schemeClr val="accent1">
              <a:lumMod val="20000"/>
              <a:lumOff val="80000"/>
            </a:schemeClr>
          </a:solidFill>
        </p:spPr>
        <p:txBody>
          <a:bodyPr wrap="none" rtlCol="0">
            <a:spAutoFit/>
          </a:bodyPr>
          <a:lstStyle/>
          <a:p>
            <a:r>
              <a:rPr lang="en-US" sz="3600" dirty="0"/>
              <a:t>Crises can come in all forms</a:t>
            </a:r>
          </a:p>
        </p:txBody>
      </p:sp>
      <p:pic>
        <p:nvPicPr>
          <p:cNvPr id="5" name="Picture 4">
            <a:extLst>
              <a:ext uri="{FF2B5EF4-FFF2-40B4-BE49-F238E27FC236}">
                <a16:creationId xmlns:a16="http://schemas.microsoft.com/office/drawing/2014/main" id="{62BE0C51-237A-40E6-B822-A00091F2EB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6203" y="528174"/>
            <a:ext cx="5469168" cy="3902798"/>
          </a:xfrm>
          <a:prstGeom prst="rect">
            <a:avLst/>
          </a:prstGeom>
        </p:spPr>
      </p:pic>
      <p:sp>
        <p:nvSpPr>
          <p:cNvPr id="7" name="TextBox 6">
            <a:extLst>
              <a:ext uri="{FF2B5EF4-FFF2-40B4-BE49-F238E27FC236}">
                <a16:creationId xmlns:a16="http://schemas.microsoft.com/office/drawing/2014/main" id="{30474678-C133-4AF8-8E71-D1A12B43B24B}"/>
              </a:ext>
            </a:extLst>
          </p:cNvPr>
          <p:cNvSpPr txBox="1"/>
          <p:nvPr/>
        </p:nvSpPr>
        <p:spPr>
          <a:xfrm>
            <a:off x="9590795" y="3811098"/>
            <a:ext cx="2808782" cy="584775"/>
          </a:xfrm>
          <a:prstGeom prst="rect">
            <a:avLst/>
          </a:prstGeom>
          <a:noFill/>
        </p:spPr>
        <p:txBody>
          <a:bodyPr wrap="none" rtlCol="0">
            <a:spAutoFit/>
          </a:bodyPr>
          <a:lstStyle/>
          <a:p>
            <a:r>
              <a:rPr lang="en-US" sz="3200" b="1" dirty="0">
                <a:solidFill>
                  <a:schemeClr val="bg1"/>
                </a:solidFill>
              </a:rPr>
              <a:t>Fire outbreak</a:t>
            </a:r>
          </a:p>
        </p:txBody>
      </p:sp>
      <p:pic>
        <p:nvPicPr>
          <p:cNvPr id="9" name="Picture 8">
            <a:extLst>
              <a:ext uri="{FF2B5EF4-FFF2-40B4-BE49-F238E27FC236}">
                <a16:creationId xmlns:a16="http://schemas.microsoft.com/office/drawing/2014/main" id="{015A73EC-5412-45F8-A9C3-DBC77CCBF2A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6480"/>
          <a:stretch/>
        </p:blipFill>
        <p:spPr>
          <a:xfrm>
            <a:off x="2384774" y="528174"/>
            <a:ext cx="5469169" cy="3902799"/>
          </a:xfrm>
          <a:prstGeom prst="rect">
            <a:avLst/>
          </a:prstGeom>
        </p:spPr>
      </p:pic>
      <p:sp>
        <p:nvSpPr>
          <p:cNvPr id="13" name="TextBox 12">
            <a:extLst>
              <a:ext uri="{FF2B5EF4-FFF2-40B4-BE49-F238E27FC236}">
                <a16:creationId xmlns:a16="http://schemas.microsoft.com/office/drawing/2014/main" id="{306718C3-4C4E-4E1D-AA71-20C79B6979FB}"/>
              </a:ext>
            </a:extLst>
          </p:cNvPr>
          <p:cNvSpPr txBox="1"/>
          <p:nvPr/>
        </p:nvSpPr>
        <p:spPr>
          <a:xfrm>
            <a:off x="2453013" y="3846197"/>
            <a:ext cx="2863284" cy="584775"/>
          </a:xfrm>
          <a:prstGeom prst="rect">
            <a:avLst/>
          </a:prstGeom>
          <a:noFill/>
        </p:spPr>
        <p:txBody>
          <a:bodyPr wrap="none" rtlCol="0">
            <a:spAutoFit/>
          </a:bodyPr>
          <a:lstStyle/>
          <a:p>
            <a:r>
              <a:rPr lang="en-US" sz="3200" b="1" dirty="0">
                <a:solidFill>
                  <a:schemeClr val="bg1"/>
                </a:solidFill>
              </a:rPr>
              <a:t>Chemical leak</a:t>
            </a:r>
          </a:p>
        </p:txBody>
      </p:sp>
      <p:pic>
        <p:nvPicPr>
          <p:cNvPr id="11" name="Picture 10">
            <a:extLst>
              <a:ext uri="{FF2B5EF4-FFF2-40B4-BE49-F238E27FC236}">
                <a16:creationId xmlns:a16="http://schemas.microsoft.com/office/drawing/2014/main" id="{4C601859-11D6-41CE-9A44-940DFEB8B6E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474"/>
          <a:stretch/>
        </p:blipFill>
        <p:spPr>
          <a:xfrm>
            <a:off x="2384773" y="5475028"/>
            <a:ext cx="5469169" cy="3900443"/>
          </a:xfrm>
          <a:prstGeom prst="rect">
            <a:avLst/>
          </a:prstGeom>
        </p:spPr>
      </p:pic>
      <p:sp>
        <p:nvSpPr>
          <p:cNvPr id="16" name="TextBox 15">
            <a:extLst>
              <a:ext uri="{FF2B5EF4-FFF2-40B4-BE49-F238E27FC236}">
                <a16:creationId xmlns:a16="http://schemas.microsoft.com/office/drawing/2014/main" id="{26C7B337-619A-4117-9BF5-55AF4D59F6EF}"/>
              </a:ext>
            </a:extLst>
          </p:cNvPr>
          <p:cNvSpPr txBox="1"/>
          <p:nvPr/>
        </p:nvSpPr>
        <p:spPr>
          <a:xfrm>
            <a:off x="2425717" y="8763400"/>
            <a:ext cx="2792752" cy="584775"/>
          </a:xfrm>
          <a:prstGeom prst="rect">
            <a:avLst/>
          </a:prstGeom>
          <a:noFill/>
        </p:spPr>
        <p:txBody>
          <a:bodyPr wrap="none" rtlCol="0">
            <a:spAutoFit/>
          </a:bodyPr>
          <a:lstStyle/>
          <a:p>
            <a:r>
              <a:rPr lang="en-US" sz="3200" b="1" dirty="0">
                <a:solidFill>
                  <a:schemeClr val="bg1"/>
                </a:solidFill>
              </a:rPr>
              <a:t>Power outage</a:t>
            </a:r>
          </a:p>
        </p:txBody>
      </p:sp>
      <p:pic>
        <p:nvPicPr>
          <p:cNvPr id="14" name="Picture 13">
            <a:extLst>
              <a:ext uri="{FF2B5EF4-FFF2-40B4-BE49-F238E27FC236}">
                <a16:creationId xmlns:a16="http://schemas.microsoft.com/office/drawing/2014/main" id="{4C8D1F7C-761F-4386-838A-00BDBE9AB77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692"/>
          <a:stretch/>
        </p:blipFill>
        <p:spPr>
          <a:xfrm>
            <a:off x="9536203" y="5475029"/>
            <a:ext cx="5469168" cy="3907581"/>
          </a:xfrm>
          <a:prstGeom prst="rect">
            <a:avLst/>
          </a:prstGeom>
        </p:spPr>
      </p:pic>
      <p:sp>
        <p:nvSpPr>
          <p:cNvPr id="19" name="TextBox 18">
            <a:extLst>
              <a:ext uri="{FF2B5EF4-FFF2-40B4-BE49-F238E27FC236}">
                <a16:creationId xmlns:a16="http://schemas.microsoft.com/office/drawing/2014/main" id="{FB9DD3FF-0BB1-46CC-B0B0-A654D12711F5}"/>
              </a:ext>
            </a:extLst>
          </p:cNvPr>
          <p:cNvSpPr txBox="1"/>
          <p:nvPr/>
        </p:nvSpPr>
        <p:spPr>
          <a:xfrm>
            <a:off x="9667772" y="8763399"/>
            <a:ext cx="4271747" cy="584775"/>
          </a:xfrm>
          <a:prstGeom prst="rect">
            <a:avLst/>
          </a:prstGeom>
          <a:noFill/>
        </p:spPr>
        <p:txBody>
          <a:bodyPr wrap="none" rtlCol="0">
            <a:spAutoFit/>
          </a:bodyPr>
          <a:lstStyle/>
          <a:p>
            <a:r>
              <a:rPr lang="en-US" sz="3200" b="1" dirty="0">
                <a:solidFill>
                  <a:schemeClr val="bg1"/>
                </a:solidFill>
              </a:rPr>
              <a:t>Terrorism &amp; Security</a:t>
            </a:r>
          </a:p>
        </p:txBody>
      </p:sp>
      <p:sp>
        <p:nvSpPr>
          <p:cNvPr id="2" name="TextBox 1">
            <a:extLst>
              <a:ext uri="{FF2B5EF4-FFF2-40B4-BE49-F238E27FC236}">
                <a16:creationId xmlns:a16="http://schemas.microsoft.com/office/drawing/2014/main" id="{AFBD39BF-AD7D-4BC2-B5D2-4358FDD93AAC}"/>
              </a:ext>
            </a:extLst>
          </p:cNvPr>
          <p:cNvSpPr txBox="1"/>
          <p:nvPr/>
        </p:nvSpPr>
        <p:spPr>
          <a:xfrm>
            <a:off x="12872101" y="9451400"/>
            <a:ext cx="6343945" cy="369332"/>
          </a:xfrm>
          <a:prstGeom prst="rect">
            <a:avLst/>
          </a:prstGeom>
          <a:noFill/>
        </p:spPr>
        <p:txBody>
          <a:bodyPr wrap="square" rtlCol="0">
            <a:spAutoFit/>
          </a:bodyPr>
          <a:lstStyle/>
          <a:p>
            <a:r>
              <a:rPr lang="en-US" dirty="0"/>
              <a:t>Royalty-free images by </a:t>
            </a:r>
            <a:r>
              <a:rPr lang="en-US" dirty="0" err="1"/>
              <a:t>Pexels</a:t>
            </a:r>
            <a:r>
              <a:rPr lang="en-US" dirty="0"/>
              <a:t> and </a:t>
            </a:r>
            <a:r>
              <a:rPr lang="en-US" dirty="0" err="1"/>
              <a:t>Unsplash</a:t>
            </a:r>
            <a:endParaRPr lang="en-US" dirty="0"/>
          </a:p>
        </p:txBody>
      </p:sp>
    </p:spTree>
    <p:extLst>
      <p:ext uri="{BB962C8B-B14F-4D97-AF65-F5344CB8AC3E}">
        <p14:creationId xmlns:p14="http://schemas.microsoft.com/office/powerpoint/2010/main" val="2707323781"/>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5E1401E-36B0-4CCD-83CF-332054BF2CCD}"/>
              </a:ext>
            </a:extLst>
          </p:cNvPr>
          <p:cNvGraphicFramePr>
            <a:graphicFrameLocks noGrp="1"/>
          </p:cNvGraphicFramePr>
          <p:nvPr>
            <p:extLst>
              <p:ext uri="{D42A27DB-BD31-4B8C-83A1-F6EECF244321}">
                <p14:modId xmlns:p14="http://schemas.microsoft.com/office/powerpoint/2010/main" val="1659836391"/>
              </p:ext>
            </p:extLst>
          </p:nvPr>
        </p:nvGraphicFramePr>
        <p:xfrm>
          <a:off x="3328194" y="2118878"/>
          <a:ext cx="10953750" cy="4692884"/>
        </p:xfrm>
        <a:graphic>
          <a:graphicData uri="http://schemas.openxmlformats.org/drawingml/2006/table">
            <a:tbl>
              <a:tblPr firstRow="1" firstCol="1" bandRow="1">
                <a:tableStyleId>{5C22544A-7EE6-4342-B048-85BDC9FD1C3A}</a:tableStyleId>
              </a:tblPr>
              <a:tblGrid>
                <a:gridCol w="781050">
                  <a:extLst>
                    <a:ext uri="{9D8B030D-6E8A-4147-A177-3AD203B41FA5}">
                      <a16:colId xmlns:a16="http://schemas.microsoft.com/office/drawing/2014/main" val="3593043509"/>
                    </a:ext>
                  </a:extLst>
                </a:gridCol>
                <a:gridCol w="10172700">
                  <a:extLst>
                    <a:ext uri="{9D8B030D-6E8A-4147-A177-3AD203B41FA5}">
                      <a16:colId xmlns:a16="http://schemas.microsoft.com/office/drawing/2014/main" val="1102048869"/>
                    </a:ext>
                  </a:extLst>
                </a:gridCol>
              </a:tblGrid>
              <a:tr h="791444">
                <a:tc>
                  <a:txBody>
                    <a:bodyPr/>
                    <a:lstStyle/>
                    <a:p>
                      <a:pPr marL="0" marR="0">
                        <a:spcBef>
                          <a:spcPts val="0"/>
                        </a:spcBef>
                        <a:spcAft>
                          <a:spcPts val="0"/>
                        </a:spcAft>
                      </a:pPr>
                      <a:r>
                        <a:rPr lang="en-US" sz="3200">
                          <a:solidFill>
                            <a:schemeClr val="tx1"/>
                          </a:solidFill>
                          <a:effectLst/>
                          <a:latin typeface="+mn-lt"/>
                        </a:rPr>
                        <a:t>S/N</a:t>
                      </a:r>
                      <a:endParaRPr lang="en-US" sz="32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spcBef>
                          <a:spcPts val="0"/>
                        </a:spcBef>
                        <a:spcAft>
                          <a:spcPts val="0"/>
                        </a:spcAft>
                      </a:pPr>
                      <a:r>
                        <a:rPr lang="en-US" sz="3200" dirty="0">
                          <a:solidFill>
                            <a:schemeClr val="tx1"/>
                          </a:solidFill>
                          <a:effectLst/>
                          <a:latin typeface="+mn-lt"/>
                        </a:rPr>
                        <a:t>Description</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456053157"/>
                  </a:ext>
                </a:extLst>
              </a:tr>
              <a:tr h="471922">
                <a:tc>
                  <a:txBody>
                    <a:bodyPr/>
                    <a:lstStyle/>
                    <a:p>
                      <a:pPr marL="0" marR="0">
                        <a:spcBef>
                          <a:spcPts val="0"/>
                        </a:spcBef>
                        <a:spcAft>
                          <a:spcPts val="0"/>
                        </a:spcAft>
                      </a:pPr>
                      <a:r>
                        <a:rPr lang="en-US" sz="3200" dirty="0">
                          <a:solidFill>
                            <a:schemeClr val="tx1"/>
                          </a:solidFill>
                          <a:effectLst/>
                          <a:latin typeface="+mn-lt"/>
                        </a:rPr>
                        <a:t>1</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dirty="0">
                          <a:solidFill>
                            <a:schemeClr val="tx1"/>
                          </a:solidFill>
                          <a:effectLst/>
                          <a:latin typeface="+mn-lt"/>
                        </a:rPr>
                        <a:t>Objective of policy</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4215500"/>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a:solidFill>
                            <a:schemeClr val="tx1"/>
                          </a:solidFill>
                          <a:effectLst/>
                          <a:latin typeface="+mn-lt"/>
                        </a:rPr>
                        <a:t>About DORSCON</a:t>
                      </a:r>
                      <a:endParaRPr lang="en-US" sz="32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4542974"/>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dirty="0">
                          <a:solidFill>
                            <a:schemeClr val="tx1"/>
                          </a:solidFill>
                          <a:effectLst/>
                          <a:latin typeface="+mn-lt"/>
                        </a:rPr>
                        <a:t>How DORSCON affects work</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8603833"/>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a:solidFill>
                            <a:schemeClr val="tx1"/>
                          </a:solidFill>
                          <a:effectLst/>
                          <a:latin typeface="+mn-lt"/>
                        </a:rPr>
                        <a:t>Working from home </a:t>
                      </a:r>
                      <a:endParaRPr lang="en-US" sz="32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736587"/>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a:solidFill>
                            <a:schemeClr val="tx1"/>
                          </a:solidFill>
                          <a:effectLst/>
                          <a:latin typeface="+mn-lt"/>
                        </a:rPr>
                        <a:t>Staff in specific scenarios, obligation to notify</a:t>
                      </a:r>
                      <a:endParaRPr lang="en-US" sz="32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5479411"/>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dirty="0">
                          <a:solidFill>
                            <a:schemeClr val="tx1"/>
                          </a:solidFill>
                          <a:effectLst/>
                          <a:latin typeface="+mn-lt"/>
                        </a:rPr>
                        <a:t>Data protection practices for working from home</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9784881"/>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7</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a:solidFill>
                            <a:schemeClr val="tx1"/>
                          </a:solidFill>
                          <a:effectLst/>
                          <a:latin typeface="+mn-lt"/>
                        </a:rPr>
                        <a:t>Personal hygiene awareness</a:t>
                      </a:r>
                      <a:endParaRPr lang="en-US" sz="32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6677165"/>
                  </a:ext>
                </a:extLst>
              </a:tr>
              <a:tr h="471922">
                <a:tc>
                  <a:txBody>
                    <a:bodyPr/>
                    <a:lstStyle/>
                    <a:p>
                      <a:pPr marL="0" marR="0">
                        <a:spcBef>
                          <a:spcPts val="0"/>
                        </a:spcBef>
                        <a:spcAft>
                          <a:spcPts val="0"/>
                        </a:spcAft>
                      </a:pPr>
                      <a:r>
                        <a:rPr lang="en-US" sz="3200" dirty="0">
                          <a:solidFill>
                            <a:schemeClr val="tx1"/>
                          </a:solidFill>
                          <a:effectLst/>
                          <a:latin typeface="+mn-lt"/>
                          <a:ea typeface="DengXian" panose="02010600030101010101" pitchFamily="2" charset="-122"/>
                          <a:cs typeface="Times New Roman" panose="02020603050405020304" pitchFamily="18" charset="0"/>
                        </a:rPr>
                        <a:t>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3200" dirty="0">
                          <a:solidFill>
                            <a:schemeClr val="tx1"/>
                          </a:solidFill>
                          <a:effectLst/>
                          <a:latin typeface="+mn-lt"/>
                        </a:rPr>
                        <a:t>Appendix A: Organization Chart</a:t>
                      </a:r>
                      <a:endParaRPr lang="en-US" sz="32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2401678"/>
                  </a:ext>
                </a:extLst>
              </a:tr>
            </a:tbl>
          </a:graphicData>
        </a:graphic>
      </p:graphicFrame>
    </p:spTree>
    <p:extLst>
      <p:ext uri="{BB962C8B-B14F-4D97-AF65-F5344CB8AC3E}">
        <p14:creationId xmlns:p14="http://schemas.microsoft.com/office/powerpoint/2010/main" val="3524004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0B8C2-23A6-45F5-9463-A0C09EB9F211}"/>
              </a:ext>
            </a:extLst>
          </p:cNvPr>
          <p:cNvSpPr/>
          <p:nvPr/>
        </p:nvSpPr>
        <p:spPr>
          <a:xfrm>
            <a:off x="985044" y="2136844"/>
            <a:ext cx="14140656" cy="5632311"/>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Objective of policy</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As part of our endeavor to be an effective organization, a responsible member of the business community and a caring stakeholder to the society, we undertake Business Continuity Planning (BCP) in preparation for times of crisis.</a:t>
            </a: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BCP is to create a system of prevention and recovery from potential threats to us. The policy ensures that our staff and assets are protected and are able to function quickly in the event of a crisis. Ultimately, the goal is to enable operations to carry on before and during execution of crisis recovery.</a:t>
            </a: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Our resistance to failure is the ability to withstand changes in our environment and still function. Also termed as resilience, it is our capability to either endure environmental changes without having to permanently adapt, or to adapt a new way of working that better suits the new environmental conditions.</a:t>
            </a:r>
          </a:p>
        </p:txBody>
      </p:sp>
    </p:spTree>
    <p:extLst>
      <p:ext uri="{BB962C8B-B14F-4D97-AF65-F5344CB8AC3E}">
        <p14:creationId xmlns:p14="http://schemas.microsoft.com/office/powerpoint/2010/main" val="2454200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8A1FD5-924D-4F2C-9C44-BDBF1034976E}"/>
              </a:ext>
            </a:extLst>
          </p:cNvPr>
          <p:cNvSpPr/>
          <p:nvPr/>
        </p:nvSpPr>
        <p:spPr>
          <a:xfrm>
            <a:off x="670719" y="1492789"/>
            <a:ext cx="10801350" cy="6920421"/>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About DORSCON</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The Disease Outbreak Response System Condition (DORSCON) is a </a:t>
            </a:r>
            <a:r>
              <a:rPr lang="en-US" sz="2400" dirty="0" err="1">
                <a:ea typeface="DengXian" panose="02010600030101010101" pitchFamily="2" charset="-122"/>
                <a:cs typeface="Times New Roman" panose="02020603050405020304" pitchFamily="18" charset="0"/>
              </a:rPr>
              <a:t>colour</a:t>
            </a:r>
            <a:r>
              <a:rPr lang="en-US" sz="2400" dirty="0">
                <a:ea typeface="DengXian" panose="02010600030101010101" pitchFamily="2" charset="-122"/>
                <a:cs typeface="Times New Roman" panose="02020603050405020304" pitchFamily="18" charset="0"/>
              </a:rPr>
              <a:t>-coded framework that shows the current disease situation, providing all stakeholders general guidelines on what needs to be done to prevent and reduce the impact of infections.</a:t>
            </a: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DORSCON takes into account:</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The current disease situation overseas</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How transmissible the disease is</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How likely it is to arrive in </a:t>
            </a:r>
            <a:r>
              <a:rPr lang="en-US" sz="2400" dirty="0">
                <a:solidFill>
                  <a:srgbClr val="FF0000"/>
                </a:solidFill>
                <a:ea typeface="DengXian" panose="02010600030101010101" pitchFamily="2" charset="-122"/>
                <a:cs typeface="Times New Roman" panose="02020603050405020304" pitchFamily="18" charset="0"/>
              </a:rPr>
              <a:t>(insert your country’s name)</a:t>
            </a:r>
          </a:p>
          <a:p>
            <a:pPr marL="342900" indent="-342900">
              <a:buFont typeface="+mj-lt"/>
              <a:buAutoNum type="arabicPeriod"/>
            </a:pPr>
            <a:r>
              <a:rPr lang="en-US" sz="2400" dirty="0">
                <a:ea typeface="DengXian" panose="02010600030101010101" pitchFamily="2" charset="-122"/>
                <a:cs typeface="Times New Roman" panose="02020603050405020304" pitchFamily="18" charset="0"/>
              </a:rPr>
              <a:t>What impact it may have on </a:t>
            </a:r>
            <a:r>
              <a:rPr lang="en-US" sz="2400" dirty="0">
                <a:solidFill>
                  <a:srgbClr val="FF0000"/>
                </a:solidFill>
                <a:ea typeface="DengXian" panose="02010600030101010101" pitchFamily="2" charset="-122"/>
                <a:cs typeface="Times New Roman" panose="02020603050405020304" pitchFamily="18" charset="0"/>
              </a:rPr>
              <a:t>(insert your country’s name)</a:t>
            </a:r>
            <a:r>
              <a:rPr lang="en-US" sz="2400" dirty="0">
                <a:ea typeface="DengXian" panose="02010600030101010101" pitchFamily="2" charset="-122"/>
                <a:cs typeface="Times New Roman" panose="02020603050405020304" pitchFamily="18" charset="0"/>
              </a:rPr>
              <a:t>’s community</a:t>
            </a:r>
          </a:p>
          <a:p>
            <a:r>
              <a:rPr lang="en-US" sz="2400" dirty="0">
                <a:ea typeface="DengXian" panose="02010600030101010101" pitchFamily="2" charset="-122"/>
                <a:cs typeface="Times New Roman" panose="02020603050405020304" pitchFamily="18" charset="0"/>
              </a:rPr>
              <a:t> </a:t>
            </a:r>
          </a:p>
          <a:p>
            <a:pPr>
              <a:lnSpc>
                <a:spcPct val="107000"/>
              </a:lnSpc>
              <a:spcAft>
                <a:spcPts val="800"/>
              </a:spcAft>
            </a:pPr>
            <a:r>
              <a:rPr lang="en-US" sz="2400" dirty="0">
                <a:ea typeface="DengXian" panose="02010600030101010101" pitchFamily="2" charset="-122"/>
                <a:cs typeface="Times New Roman" panose="02020603050405020304" pitchFamily="18" charset="0"/>
              </a:rPr>
              <a:t>There are 4 statuses (Green, Yellow, Orange and Red) depending on the severity and spread of the disease. For each status, it details the impact on the community and advice to the public.</a:t>
            </a:r>
          </a:p>
          <a:p>
            <a:r>
              <a:rPr lang="en-US" sz="2400" dirty="0">
                <a:ea typeface="DengXian" panose="02010600030101010101" pitchFamily="2" charset="-122"/>
                <a:cs typeface="Times New Roman" panose="02020603050405020304" pitchFamily="18" charset="0"/>
              </a:rPr>
              <a:t>For the latest status, all stakeholders are advised to check the Ministry Of Health (MOH) website.</a:t>
            </a:r>
          </a:p>
        </p:txBody>
      </p:sp>
      <p:pic>
        <p:nvPicPr>
          <p:cNvPr id="3" name="Picture 2" descr="Dorscon table">
            <a:extLst>
              <a:ext uri="{FF2B5EF4-FFF2-40B4-BE49-F238E27FC236}">
                <a16:creationId xmlns:a16="http://schemas.microsoft.com/office/drawing/2014/main" id="{6291D6F5-56F5-4BA8-A894-E84C41B9BCA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472069" y="2629216"/>
            <a:ext cx="5943600" cy="4647565"/>
          </a:xfrm>
          <a:prstGeom prst="rect">
            <a:avLst/>
          </a:prstGeom>
          <a:noFill/>
          <a:ln>
            <a:noFill/>
          </a:ln>
        </p:spPr>
      </p:pic>
    </p:spTree>
    <p:extLst>
      <p:ext uri="{BB962C8B-B14F-4D97-AF65-F5344CB8AC3E}">
        <p14:creationId xmlns:p14="http://schemas.microsoft.com/office/powerpoint/2010/main" val="3132512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B55608-E3EF-4F41-84C9-D65EDB1810D4}"/>
              </a:ext>
            </a:extLst>
          </p:cNvPr>
          <p:cNvSpPr/>
          <p:nvPr/>
        </p:nvSpPr>
        <p:spPr>
          <a:xfrm>
            <a:off x="720750" y="1508162"/>
            <a:ext cx="12897537" cy="1200329"/>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How DORSCON affects work</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In relation to changes in disease situation, all staff are to follow the following guideline,</a:t>
            </a:r>
          </a:p>
        </p:txBody>
      </p:sp>
      <p:graphicFrame>
        <p:nvGraphicFramePr>
          <p:cNvPr id="3" name="Table 2">
            <a:extLst>
              <a:ext uri="{FF2B5EF4-FFF2-40B4-BE49-F238E27FC236}">
                <a16:creationId xmlns:a16="http://schemas.microsoft.com/office/drawing/2014/main" id="{F712DF6C-959E-48C7-B92B-EEABF83E983A}"/>
              </a:ext>
            </a:extLst>
          </p:cNvPr>
          <p:cNvGraphicFramePr>
            <a:graphicFrameLocks noGrp="1"/>
          </p:cNvGraphicFramePr>
          <p:nvPr>
            <p:extLst>
              <p:ext uri="{D42A27DB-BD31-4B8C-83A1-F6EECF244321}">
                <p14:modId xmlns:p14="http://schemas.microsoft.com/office/powerpoint/2010/main" val="3721981662"/>
              </p:ext>
            </p:extLst>
          </p:nvPr>
        </p:nvGraphicFramePr>
        <p:xfrm>
          <a:off x="720750" y="2805635"/>
          <a:ext cx="16168638" cy="6080699"/>
        </p:xfrm>
        <a:graphic>
          <a:graphicData uri="http://schemas.openxmlformats.org/drawingml/2006/table">
            <a:tbl>
              <a:tblPr firstRow="1" firstCol="1" bandRow="1">
                <a:tableStyleId>{5C22544A-7EE6-4342-B048-85BDC9FD1C3A}</a:tableStyleId>
              </a:tblPr>
              <a:tblGrid>
                <a:gridCol w="1529582">
                  <a:extLst>
                    <a:ext uri="{9D8B030D-6E8A-4147-A177-3AD203B41FA5}">
                      <a16:colId xmlns:a16="http://schemas.microsoft.com/office/drawing/2014/main" val="3407448203"/>
                    </a:ext>
                  </a:extLst>
                </a:gridCol>
                <a:gridCol w="7319528">
                  <a:extLst>
                    <a:ext uri="{9D8B030D-6E8A-4147-A177-3AD203B41FA5}">
                      <a16:colId xmlns:a16="http://schemas.microsoft.com/office/drawing/2014/main" val="131186390"/>
                    </a:ext>
                  </a:extLst>
                </a:gridCol>
                <a:gridCol w="7319528">
                  <a:extLst>
                    <a:ext uri="{9D8B030D-6E8A-4147-A177-3AD203B41FA5}">
                      <a16:colId xmlns:a16="http://schemas.microsoft.com/office/drawing/2014/main" val="2868072146"/>
                    </a:ext>
                  </a:extLst>
                </a:gridCol>
              </a:tblGrid>
              <a:tr h="184150">
                <a:tc>
                  <a:txBody>
                    <a:bodyPr/>
                    <a:lstStyle/>
                    <a:p>
                      <a:pPr marL="0" marR="0">
                        <a:lnSpc>
                          <a:spcPct val="107000"/>
                        </a:lnSpc>
                        <a:spcBef>
                          <a:spcPts val="0"/>
                        </a:spcBef>
                        <a:spcAft>
                          <a:spcPts val="0"/>
                        </a:spcAft>
                      </a:pPr>
                      <a:r>
                        <a:rPr lang="en-US" sz="2000" u="sng">
                          <a:solidFill>
                            <a:schemeClr val="tx1"/>
                          </a:solidFill>
                          <a:effectLst/>
                          <a:latin typeface="+mn-lt"/>
                        </a:rPr>
                        <a:t>Stage</a:t>
                      </a:r>
                      <a:endParaRPr lang="en-US" sz="20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nSpc>
                          <a:spcPct val="107000"/>
                        </a:lnSpc>
                        <a:spcBef>
                          <a:spcPts val="0"/>
                        </a:spcBef>
                        <a:spcAft>
                          <a:spcPts val="0"/>
                        </a:spcAft>
                      </a:pPr>
                      <a:r>
                        <a:rPr lang="en-US" sz="2000" u="sng" dirty="0">
                          <a:solidFill>
                            <a:schemeClr val="tx1"/>
                          </a:solidFill>
                          <a:effectLst/>
                          <a:latin typeface="+mn-lt"/>
                        </a:rPr>
                        <a:t>Disease situation</a:t>
                      </a:r>
                      <a:endParaRPr lang="en-US" sz="20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nSpc>
                          <a:spcPct val="107000"/>
                        </a:lnSpc>
                        <a:spcBef>
                          <a:spcPts val="0"/>
                        </a:spcBef>
                        <a:spcAft>
                          <a:spcPts val="0"/>
                        </a:spcAft>
                      </a:pPr>
                      <a:r>
                        <a:rPr lang="en-US" sz="2000" u="sng" dirty="0">
                          <a:solidFill>
                            <a:schemeClr val="tx1"/>
                          </a:solidFill>
                          <a:effectLst/>
                          <a:latin typeface="+mn-lt"/>
                        </a:rPr>
                        <a:t>Our practices</a:t>
                      </a:r>
                      <a:endParaRPr lang="en-US" sz="20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22439552"/>
                  </a:ext>
                </a:extLst>
              </a:tr>
              <a:tr h="490855">
                <a:tc>
                  <a:txBody>
                    <a:bodyPr/>
                    <a:lstStyle/>
                    <a:p>
                      <a:pPr marL="0" marR="0">
                        <a:lnSpc>
                          <a:spcPct val="107000"/>
                        </a:lnSpc>
                        <a:spcBef>
                          <a:spcPts val="0"/>
                        </a:spcBef>
                        <a:spcAft>
                          <a:spcPts val="0"/>
                        </a:spcAft>
                      </a:pPr>
                      <a:r>
                        <a:rPr lang="en-US" sz="2000">
                          <a:solidFill>
                            <a:schemeClr val="tx1"/>
                          </a:solidFill>
                          <a:effectLst/>
                          <a:latin typeface="+mn-lt"/>
                        </a:rPr>
                        <a:t>Green</a:t>
                      </a:r>
                      <a:endParaRPr lang="en-US" sz="20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pPr>
                      <a:r>
                        <a:rPr lang="en-US" sz="2000" dirty="0">
                          <a:solidFill>
                            <a:schemeClr val="tx1"/>
                          </a:solidFill>
                          <a:effectLst/>
                          <a:latin typeface="+mn-lt"/>
                        </a:rPr>
                        <a:t>Disease is mild.</a:t>
                      </a:r>
                      <a:br>
                        <a:rPr lang="en-US" sz="2000" dirty="0">
                          <a:solidFill>
                            <a:schemeClr val="tx1"/>
                          </a:solidFill>
                          <a:effectLst/>
                          <a:latin typeface="+mn-lt"/>
                        </a:rPr>
                      </a:br>
                      <a:r>
                        <a:rPr lang="en-US" sz="2000" dirty="0">
                          <a:solidFill>
                            <a:schemeClr val="tx1"/>
                          </a:solidFill>
                          <a:effectLst/>
                          <a:latin typeface="+mn-lt"/>
                        </a:rPr>
                        <a:t>OR</a:t>
                      </a:r>
                      <a:br>
                        <a:rPr lang="en-US" sz="2000" dirty="0">
                          <a:solidFill>
                            <a:schemeClr val="tx1"/>
                          </a:solidFill>
                          <a:effectLst/>
                          <a:latin typeface="+mn-lt"/>
                        </a:rPr>
                      </a:br>
                      <a:r>
                        <a:rPr lang="en-US" sz="2000" dirty="0">
                          <a:solidFill>
                            <a:schemeClr val="tx1"/>
                          </a:solidFill>
                          <a:effectLst/>
                          <a:latin typeface="+mn-lt"/>
                        </a:rPr>
                        <a:t>Disease is severe but does not spread easily from person to person.</a:t>
                      </a:r>
                      <a:endParaRPr lang="en-US" sz="20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pPr>
                      <a:r>
                        <a:rPr lang="en-US" sz="2000" dirty="0">
                          <a:solidFill>
                            <a:schemeClr val="tx1"/>
                          </a:solidFill>
                          <a:effectLst/>
                          <a:latin typeface="+mn-lt"/>
                        </a:rPr>
                        <a:t>1) Observe basic hygiene practices</a:t>
                      </a:r>
                      <a:br>
                        <a:rPr lang="en-US" sz="2000" dirty="0">
                          <a:solidFill>
                            <a:schemeClr val="tx1"/>
                          </a:solidFill>
                          <a:effectLst/>
                          <a:latin typeface="+mn-lt"/>
                        </a:rPr>
                      </a:br>
                      <a:r>
                        <a:rPr lang="en-US" sz="2000" dirty="0">
                          <a:solidFill>
                            <a:schemeClr val="tx1"/>
                          </a:solidFill>
                          <a:effectLst/>
                          <a:latin typeface="+mn-lt"/>
                        </a:rPr>
                        <a:t>2) Availability of hand sanitizers and masks (if necessary)</a:t>
                      </a:r>
                    </a:p>
                    <a:p>
                      <a:pPr marL="0" marR="0">
                        <a:lnSpc>
                          <a:spcPct val="107000"/>
                        </a:lnSpc>
                        <a:spcBef>
                          <a:spcPts val="0"/>
                        </a:spcBef>
                        <a:spcAft>
                          <a:spcPts val="0"/>
                        </a:spcAft>
                      </a:pPr>
                      <a:r>
                        <a:rPr lang="en-US" sz="2000" dirty="0">
                          <a:solidFill>
                            <a:schemeClr val="tx1"/>
                          </a:solidFill>
                          <a:effectLst/>
                          <a:latin typeface="+mn-lt"/>
                          <a:ea typeface="DengXian" panose="02010600030101010101" pitchFamily="2" charset="-122"/>
                          <a:cs typeface="Times New Roman" panose="02020603050405020304" pitchFamily="18" charset="0"/>
                        </a:rPr>
                        <a:t>3) Look out for health advisories</a:t>
                      </a:r>
                    </a:p>
                    <a:p>
                      <a:pPr marL="0" marR="0">
                        <a:lnSpc>
                          <a:spcPct val="107000"/>
                        </a:lnSpc>
                        <a:spcBef>
                          <a:spcPts val="0"/>
                        </a:spcBef>
                        <a:spcAft>
                          <a:spcPts val="0"/>
                        </a:spcAft>
                      </a:pPr>
                      <a:r>
                        <a:rPr lang="en-US" sz="2000" dirty="0">
                          <a:solidFill>
                            <a:schemeClr val="tx1"/>
                          </a:solidFill>
                          <a:effectLst/>
                          <a:latin typeface="+mn-lt"/>
                          <a:ea typeface="DengXian" panose="02010600030101010101" pitchFamily="2" charset="-122"/>
                          <a:cs typeface="Times New Roman" panose="02020603050405020304" pitchFamily="18" charset="0"/>
                        </a:rPr>
                        <a:t>4) Sick staff to seek medical attention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691171524"/>
                  </a:ext>
                </a:extLst>
              </a:tr>
              <a:tr h="656590">
                <a:tc>
                  <a:txBody>
                    <a:bodyPr/>
                    <a:lstStyle/>
                    <a:p>
                      <a:pPr marL="0" marR="0">
                        <a:lnSpc>
                          <a:spcPct val="107000"/>
                        </a:lnSpc>
                        <a:spcBef>
                          <a:spcPts val="0"/>
                        </a:spcBef>
                        <a:spcAft>
                          <a:spcPts val="0"/>
                        </a:spcAft>
                      </a:pPr>
                      <a:r>
                        <a:rPr lang="en-US" sz="2000">
                          <a:solidFill>
                            <a:schemeClr val="tx1"/>
                          </a:solidFill>
                          <a:effectLst/>
                          <a:latin typeface="+mn-lt"/>
                        </a:rPr>
                        <a:t>Yellow</a:t>
                      </a:r>
                      <a:endParaRPr lang="en-US" sz="20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lvl="0" indent="0" algn="l" defTabSz="660380" rtl="0" eaLnBrk="1" fontAlgn="auto" latinLnBrk="0" hangingPunct="1">
                        <a:lnSpc>
                          <a:spcPct val="107000"/>
                        </a:lnSpc>
                        <a:spcBef>
                          <a:spcPts val="0"/>
                        </a:spcBef>
                        <a:spcAft>
                          <a:spcPts val="0"/>
                        </a:spcAft>
                        <a:buClrTx/>
                        <a:buSzTx/>
                        <a:buFontTx/>
                        <a:buNone/>
                        <a:tabLst/>
                        <a:defRPr/>
                      </a:pPr>
                      <a:r>
                        <a:rPr lang="en-US" sz="2000" dirty="0">
                          <a:solidFill>
                            <a:schemeClr val="tx1"/>
                          </a:solidFill>
                          <a:effectLst/>
                          <a:latin typeface="+mn-lt"/>
                        </a:rPr>
                        <a:t>Disease is severe and spreads easily from person to person but is occurring outside </a:t>
                      </a:r>
                      <a:r>
                        <a:rPr lang="en-US" sz="2000" dirty="0">
                          <a:solidFill>
                            <a:srgbClr val="FF0000"/>
                          </a:solidFill>
                          <a:ea typeface="DengXian" panose="02010600030101010101" pitchFamily="2" charset="-122"/>
                          <a:cs typeface="Times New Roman" panose="02020603050405020304" pitchFamily="18" charset="0"/>
                        </a:rPr>
                        <a:t>(insert your country’s name)</a:t>
                      </a:r>
                      <a:r>
                        <a:rPr lang="en-US" sz="2000" dirty="0">
                          <a:solidFill>
                            <a:schemeClr val="tx1"/>
                          </a:solidFill>
                          <a:effectLst/>
                          <a:latin typeface="+mn-lt"/>
                        </a:rPr>
                        <a:t>.</a:t>
                      </a:r>
                      <a:br>
                        <a:rPr lang="en-US" sz="2000" dirty="0">
                          <a:solidFill>
                            <a:schemeClr val="tx1"/>
                          </a:solidFill>
                          <a:effectLst/>
                          <a:latin typeface="+mn-lt"/>
                        </a:rPr>
                      </a:br>
                      <a:r>
                        <a:rPr lang="en-US" sz="2000" dirty="0">
                          <a:solidFill>
                            <a:schemeClr val="tx1"/>
                          </a:solidFill>
                          <a:effectLst/>
                          <a:latin typeface="+mn-lt"/>
                        </a:rPr>
                        <a:t>OR</a:t>
                      </a:r>
                      <a:br>
                        <a:rPr lang="en-US" sz="2000" dirty="0">
                          <a:solidFill>
                            <a:schemeClr val="tx1"/>
                          </a:solidFill>
                          <a:effectLst/>
                          <a:latin typeface="+mn-lt"/>
                        </a:rPr>
                      </a:br>
                      <a:r>
                        <a:rPr lang="en-US" sz="2000" dirty="0">
                          <a:solidFill>
                            <a:schemeClr val="tx1"/>
                          </a:solidFill>
                          <a:effectLst/>
                          <a:latin typeface="+mn-lt"/>
                        </a:rPr>
                        <a:t>Disease is spreading in </a:t>
                      </a:r>
                      <a:r>
                        <a:rPr lang="en-US" sz="2000" dirty="0">
                          <a:solidFill>
                            <a:srgbClr val="FF0000"/>
                          </a:solidFill>
                          <a:ea typeface="DengXian" panose="02010600030101010101" pitchFamily="2" charset="-122"/>
                          <a:cs typeface="Times New Roman" panose="02020603050405020304" pitchFamily="18" charset="0"/>
                        </a:rPr>
                        <a:t>(insert your country’s name)</a:t>
                      </a:r>
                      <a:r>
                        <a:rPr lang="en-US" sz="2000" dirty="0">
                          <a:solidFill>
                            <a:schemeClr val="tx1"/>
                          </a:solidFill>
                          <a:effectLst/>
                          <a:latin typeface="+mn-lt"/>
                        </a:rPr>
                        <a:t> but is (a) typically mild, or (b) being contained.</a:t>
                      </a:r>
                      <a:endParaRPr lang="en-US" sz="20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2000" dirty="0">
                          <a:solidFill>
                            <a:schemeClr val="tx1"/>
                          </a:solidFill>
                          <a:effectLst/>
                          <a:latin typeface="+mn-lt"/>
                        </a:rPr>
                        <a:t>All the above, plus</a:t>
                      </a:r>
                      <a:br>
                        <a:rPr lang="en-US" sz="2000" dirty="0">
                          <a:solidFill>
                            <a:schemeClr val="tx1"/>
                          </a:solidFill>
                          <a:effectLst/>
                          <a:latin typeface="+mn-lt"/>
                        </a:rPr>
                      </a:br>
                      <a:r>
                        <a:rPr lang="en-US" sz="2000" dirty="0">
                          <a:solidFill>
                            <a:schemeClr val="tx1"/>
                          </a:solidFill>
                          <a:effectLst/>
                          <a:latin typeface="+mn-lt"/>
                        </a:rPr>
                        <a:t>1) 14 days Leave Of Absence for those returning from affected countries</a:t>
                      </a:r>
                      <a:br>
                        <a:rPr lang="en-US" sz="2000" dirty="0">
                          <a:solidFill>
                            <a:schemeClr val="tx1"/>
                          </a:solidFill>
                          <a:effectLst/>
                          <a:latin typeface="+mn-lt"/>
                        </a:rPr>
                      </a:br>
                      <a:r>
                        <a:rPr lang="en-US" sz="2000" dirty="0">
                          <a:solidFill>
                            <a:schemeClr val="tx1"/>
                          </a:solidFill>
                          <a:effectLst/>
                          <a:latin typeface="+mn-lt"/>
                        </a:rPr>
                        <a:t>2) Enhanced office cleaning</a:t>
                      </a:r>
                    </a:p>
                    <a:p>
                      <a:pPr marL="0" marR="0">
                        <a:lnSpc>
                          <a:spcPct val="107000"/>
                        </a:lnSpc>
                        <a:spcBef>
                          <a:spcPts val="0"/>
                        </a:spcBef>
                        <a:spcAft>
                          <a:spcPts val="0"/>
                        </a:spcAft>
                      </a:pPr>
                      <a:r>
                        <a:rPr lang="en-US" sz="2000" dirty="0">
                          <a:solidFill>
                            <a:schemeClr val="tx1"/>
                          </a:solidFill>
                          <a:effectLst/>
                          <a:latin typeface="+mn-lt"/>
                        </a:rPr>
                        <a:t>3) Temperature checks</a:t>
                      </a:r>
                    </a:p>
                    <a:p>
                      <a:pPr marL="0" marR="0">
                        <a:lnSpc>
                          <a:spcPct val="107000"/>
                        </a:lnSpc>
                        <a:spcBef>
                          <a:spcPts val="0"/>
                        </a:spcBef>
                        <a:spcAft>
                          <a:spcPts val="0"/>
                        </a:spcAft>
                      </a:pPr>
                      <a:r>
                        <a:rPr lang="en-US" sz="2000" dirty="0">
                          <a:solidFill>
                            <a:schemeClr val="tx1"/>
                          </a:solidFill>
                          <a:effectLst/>
                          <a:latin typeface="+mn-lt"/>
                          <a:ea typeface="DengXian" panose="02010600030101010101" pitchFamily="2" charset="-122"/>
                          <a:cs typeface="Times New Roman" panose="02020603050405020304" pitchFamily="18" charset="0"/>
                        </a:rPr>
                        <a:t>4) Travel declaration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26906835"/>
                  </a:ext>
                </a:extLst>
              </a:tr>
              <a:tr h="313690">
                <a:tc>
                  <a:txBody>
                    <a:bodyPr/>
                    <a:lstStyle/>
                    <a:p>
                      <a:pPr marL="0" marR="0">
                        <a:lnSpc>
                          <a:spcPct val="107000"/>
                        </a:lnSpc>
                        <a:spcBef>
                          <a:spcPts val="0"/>
                        </a:spcBef>
                        <a:spcAft>
                          <a:spcPts val="0"/>
                        </a:spcAft>
                      </a:pPr>
                      <a:r>
                        <a:rPr lang="en-US" sz="2000">
                          <a:solidFill>
                            <a:schemeClr val="tx1"/>
                          </a:solidFill>
                          <a:effectLst/>
                          <a:latin typeface="+mn-lt"/>
                        </a:rPr>
                        <a:t>Orange</a:t>
                      </a:r>
                      <a:endParaRPr lang="en-US" sz="20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indent="0" algn="l" defTabSz="660380" rtl="0" eaLnBrk="1" fontAlgn="auto" latinLnBrk="0" hangingPunct="1">
                        <a:lnSpc>
                          <a:spcPct val="107000"/>
                        </a:lnSpc>
                        <a:spcBef>
                          <a:spcPts val="0"/>
                        </a:spcBef>
                        <a:spcAft>
                          <a:spcPts val="0"/>
                        </a:spcAft>
                        <a:buClrTx/>
                        <a:buSzTx/>
                        <a:buFontTx/>
                        <a:buNone/>
                        <a:tabLst/>
                        <a:defRPr/>
                      </a:pPr>
                      <a:r>
                        <a:rPr lang="en-US" sz="2000" dirty="0">
                          <a:solidFill>
                            <a:schemeClr val="tx1"/>
                          </a:solidFill>
                          <a:effectLst/>
                          <a:latin typeface="+mn-lt"/>
                        </a:rPr>
                        <a:t>Disease is severe.</a:t>
                      </a:r>
                      <a:br>
                        <a:rPr lang="en-US" sz="2000" dirty="0">
                          <a:solidFill>
                            <a:schemeClr val="tx1"/>
                          </a:solidFill>
                          <a:effectLst/>
                          <a:latin typeface="+mn-lt"/>
                        </a:rPr>
                      </a:br>
                      <a:r>
                        <a:rPr lang="en-US" sz="2000" dirty="0">
                          <a:solidFill>
                            <a:schemeClr val="tx1"/>
                          </a:solidFill>
                          <a:effectLst/>
                          <a:latin typeface="+mn-lt"/>
                        </a:rPr>
                        <a:t>AND</a:t>
                      </a:r>
                      <a:br>
                        <a:rPr lang="en-US" sz="2000" dirty="0">
                          <a:solidFill>
                            <a:schemeClr val="tx1"/>
                          </a:solidFill>
                          <a:effectLst/>
                          <a:latin typeface="+mn-lt"/>
                        </a:rPr>
                      </a:br>
                      <a:r>
                        <a:rPr lang="en-US" sz="2000" dirty="0">
                          <a:solidFill>
                            <a:schemeClr val="tx1"/>
                          </a:solidFill>
                          <a:effectLst/>
                          <a:latin typeface="+mn-lt"/>
                        </a:rPr>
                        <a:t>Disease spreads easily from person to person, but disease has not spread widely in </a:t>
                      </a:r>
                      <a:r>
                        <a:rPr lang="en-US" sz="2000" dirty="0">
                          <a:solidFill>
                            <a:srgbClr val="FF0000"/>
                          </a:solidFill>
                          <a:ea typeface="DengXian" panose="02010600030101010101" pitchFamily="2" charset="-122"/>
                          <a:cs typeface="Times New Roman" panose="02020603050405020304" pitchFamily="18" charset="0"/>
                        </a:rPr>
                        <a:t>(insert your country’s name)</a:t>
                      </a:r>
                      <a:r>
                        <a:rPr lang="en-US" sz="2000" dirty="0">
                          <a:solidFill>
                            <a:schemeClr val="tx1"/>
                          </a:solidFill>
                          <a:effectLst/>
                          <a:latin typeface="+mn-lt"/>
                        </a:rPr>
                        <a:t> and is being contained.</a:t>
                      </a:r>
                      <a:endParaRPr lang="en-US" sz="20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nSpc>
                          <a:spcPct val="107000"/>
                        </a:lnSpc>
                        <a:spcBef>
                          <a:spcPts val="0"/>
                        </a:spcBef>
                        <a:spcAft>
                          <a:spcPts val="0"/>
                        </a:spcAft>
                      </a:pPr>
                      <a:r>
                        <a:rPr lang="en-US" sz="2000" dirty="0">
                          <a:solidFill>
                            <a:schemeClr val="tx1"/>
                          </a:solidFill>
                          <a:effectLst/>
                          <a:latin typeface="+mn-lt"/>
                        </a:rPr>
                        <a:t>All the above, plus</a:t>
                      </a:r>
                      <a:br>
                        <a:rPr lang="en-US" sz="2000" dirty="0">
                          <a:solidFill>
                            <a:schemeClr val="tx1"/>
                          </a:solidFill>
                          <a:effectLst/>
                          <a:latin typeface="+mn-lt"/>
                        </a:rPr>
                      </a:br>
                      <a:r>
                        <a:rPr lang="en-US" sz="2000" dirty="0">
                          <a:solidFill>
                            <a:schemeClr val="tx1"/>
                          </a:solidFill>
                          <a:effectLst/>
                          <a:latin typeface="+mn-lt"/>
                        </a:rPr>
                        <a:t>1) Cancel all non-essential partner meetings</a:t>
                      </a:r>
                      <a:br>
                        <a:rPr lang="en-US" sz="2000" dirty="0">
                          <a:solidFill>
                            <a:schemeClr val="tx1"/>
                          </a:solidFill>
                          <a:effectLst/>
                          <a:latin typeface="+mn-lt"/>
                        </a:rPr>
                      </a:br>
                      <a:r>
                        <a:rPr lang="en-US" sz="2000" dirty="0">
                          <a:solidFill>
                            <a:schemeClr val="tx1"/>
                          </a:solidFill>
                          <a:effectLst/>
                          <a:latin typeface="+mn-lt"/>
                        </a:rPr>
                        <a:t>2) Work from home (Team A &amp; B to rotate weekly)</a:t>
                      </a:r>
                      <a:endParaRPr lang="en-US" sz="20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63824518"/>
                  </a:ext>
                </a:extLst>
              </a:tr>
              <a:tr h="256540">
                <a:tc>
                  <a:txBody>
                    <a:bodyPr/>
                    <a:lstStyle/>
                    <a:p>
                      <a:pPr marL="0" marR="0">
                        <a:lnSpc>
                          <a:spcPct val="107000"/>
                        </a:lnSpc>
                        <a:spcBef>
                          <a:spcPts val="0"/>
                        </a:spcBef>
                        <a:spcAft>
                          <a:spcPts val="0"/>
                        </a:spcAft>
                      </a:pPr>
                      <a:r>
                        <a:rPr lang="en-US" sz="2000">
                          <a:solidFill>
                            <a:schemeClr val="tx1"/>
                          </a:solidFill>
                          <a:effectLst/>
                          <a:latin typeface="+mn-lt"/>
                        </a:rPr>
                        <a:t>Red</a:t>
                      </a:r>
                      <a:endParaRPr lang="en-US" sz="20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a:lnSpc>
                          <a:spcPct val="107000"/>
                        </a:lnSpc>
                        <a:spcBef>
                          <a:spcPts val="0"/>
                        </a:spcBef>
                        <a:spcAft>
                          <a:spcPts val="0"/>
                        </a:spcAft>
                      </a:pPr>
                      <a:r>
                        <a:rPr lang="en-US" sz="2000">
                          <a:solidFill>
                            <a:schemeClr val="tx1"/>
                          </a:solidFill>
                          <a:effectLst/>
                          <a:latin typeface="+mn-lt"/>
                        </a:rPr>
                        <a:t>Disease is severe.</a:t>
                      </a:r>
                      <a:br>
                        <a:rPr lang="en-US" sz="2000">
                          <a:solidFill>
                            <a:schemeClr val="tx1"/>
                          </a:solidFill>
                          <a:effectLst/>
                          <a:latin typeface="+mn-lt"/>
                        </a:rPr>
                      </a:br>
                      <a:r>
                        <a:rPr lang="en-US" sz="2000">
                          <a:solidFill>
                            <a:schemeClr val="tx1"/>
                          </a:solidFill>
                          <a:effectLst/>
                          <a:latin typeface="+mn-lt"/>
                        </a:rPr>
                        <a:t>AND</a:t>
                      </a:r>
                      <a:br>
                        <a:rPr lang="en-US" sz="2000">
                          <a:solidFill>
                            <a:schemeClr val="tx1"/>
                          </a:solidFill>
                          <a:effectLst/>
                          <a:latin typeface="+mn-lt"/>
                        </a:rPr>
                      </a:br>
                      <a:r>
                        <a:rPr lang="en-US" sz="2000">
                          <a:solidFill>
                            <a:schemeClr val="tx1"/>
                          </a:solidFill>
                          <a:effectLst/>
                          <a:latin typeface="+mn-lt"/>
                        </a:rPr>
                        <a:t>Disease is spreading widely.</a:t>
                      </a:r>
                      <a:endParaRPr lang="en-US" sz="20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marR="0">
                        <a:lnSpc>
                          <a:spcPct val="107000"/>
                        </a:lnSpc>
                        <a:spcBef>
                          <a:spcPts val="0"/>
                        </a:spcBef>
                        <a:spcAft>
                          <a:spcPts val="0"/>
                        </a:spcAft>
                      </a:pPr>
                      <a:r>
                        <a:rPr lang="en-US" sz="2000" dirty="0">
                          <a:solidFill>
                            <a:schemeClr val="tx1"/>
                          </a:solidFill>
                          <a:effectLst/>
                          <a:latin typeface="+mn-lt"/>
                        </a:rPr>
                        <a:t>All the above, plus</a:t>
                      </a:r>
                    </a:p>
                    <a:p>
                      <a:pPr marL="0" marR="0">
                        <a:lnSpc>
                          <a:spcPct val="107000"/>
                        </a:lnSpc>
                        <a:spcBef>
                          <a:spcPts val="0"/>
                        </a:spcBef>
                        <a:spcAft>
                          <a:spcPts val="0"/>
                        </a:spcAft>
                      </a:pPr>
                      <a:r>
                        <a:rPr lang="en-US" sz="2000" dirty="0">
                          <a:solidFill>
                            <a:schemeClr val="tx1"/>
                          </a:solidFill>
                          <a:effectLst/>
                          <a:latin typeface="+mn-lt"/>
                        </a:rPr>
                        <a:t>1) Cancel all non-essential client meetings</a:t>
                      </a:r>
                      <a:br>
                        <a:rPr lang="en-US" sz="2000" dirty="0">
                          <a:solidFill>
                            <a:schemeClr val="tx1"/>
                          </a:solidFill>
                          <a:effectLst/>
                          <a:latin typeface="+mn-lt"/>
                        </a:rPr>
                      </a:br>
                      <a:r>
                        <a:rPr lang="en-US" sz="2000" dirty="0">
                          <a:solidFill>
                            <a:schemeClr val="tx1"/>
                          </a:solidFill>
                          <a:effectLst/>
                          <a:latin typeface="+mn-lt"/>
                        </a:rPr>
                        <a:t>2) Work from home (Team A at home, Team B in office)</a:t>
                      </a:r>
                      <a:endParaRPr lang="en-US" sz="20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66416024"/>
                  </a:ext>
                </a:extLst>
              </a:tr>
            </a:tbl>
          </a:graphicData>
        </a:graphic>
      </p:graphicFrame>
    </p:spTree>
    <p:extLst>
      <p:ext uri="{BB962C8B-B14F-4D97-AF65-F5344CB8AC3E}">
        <p14:creationId xmlns:p14="http://schemas.microsoft.com/office/powerpoint/2010/main" val="2214142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F74688-28BC-4EEF-8FA9-7927A7F629BD}"/>
              </a:ext>
            </a:extLst>
          </p:cNvPr>
          <p:cNvSpPr/>
          <p:nvPr/>
        </p:nvSpPr>
        <p:spPr>
          <a:xfrm>
            <a:off x="725594" y="2481465"/>
            <a:ext cx="14867332" cy="4524315"/>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Working from home</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We care for our staffs’ health and well-being. Upon the transition into DORSCON orange, work-from-home arrangements will be implemented. This is to minimize health risk to all staff and also to minimize the risk of the office becoming a node of transmission.</a:t>
            </a: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All staffs are to maintain work responsibility even while working from home. The following requirements are set in place to ensure proper functioning across various locations:</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Daily email notification must be sent to the respective HODs, by the end of day, to document what has been done.</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Contactable via mobile phone, email and Hangout.</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Call transferring to be assisted by team in office.</a:t>
            </a:r>
          </a:p>
        </p:txBody>
      </p:sp>
    </p:spTree>
    <p:extLst>
      <p:ext uri="{BB962C8B-B14F-4D97-AF65-F5344CB8AC3E}">
        <p14:creationId xmlns:p14="http://schemas.microsoft.com/office/powerpoint/2010/main" val="1613872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F74688-28BC-4EEF-8FA9-7927A7F629BD}"/>
              </a:ext>
            </a:extLst>
          </p:cNvPr>
          <p:cNvSpPr/>
          <p:nvPr/>
        </p:nvSpPr>
        <p:spPr>
          <a:xfrm>
            <a:off x="837889" y="2593963"/>
            <a:ext cx="14610659" cy="2308324"/>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Working from home</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HODs are to split their team (inclusive of part time staffs and interns) into Team A and Team B, keeping in mind the objective to balance work functions and responsibilities so as to ensure business continuity and client needs. HODs are to submit their arrangements to BCP team </a:t>
            </a:r>
            <a:r>
              <a:rPr lang="en-US" sz="2400" dirty="0">
                <a:solidFill>
                  <a:srgbClr val="FF0000"/>
                </a:solidFill>
                <a:ea typeface="DengXian" panose="02010600030101010101" pitchFamily="2" charset="-122"/>
                <a:cs typeface="Times New Roman" panose="02020603050405020304" pitchFamily="18" charset="0"/>
              </a:rPr>
              <a:t>(insert your email address)</a:t>
            </a:r>
            <a:r>
              <a:rPr lang="en-US" sz="2400" dirty="0">
                <a:ea typeface="DengXian" panose="02010600030101010101" pitchFamily="2" charset="-122"/>
                <a:cs typeface="Times New Roman" panose="02020603050405020304" pitchFamily="18" charset="0"/>
              </a:rPr>
              <a:t> for approval, in the following format:</a:t>
            </a:r>
          </a:p>
        </p:txBody>
      </p:sp>
      <p:graphicFrame>
        <p:nvGraphicFramePr>
          <p:cNvPr id="3" name="Table 2">
            <a:extLst>
              <a:ext uri="{FF2B5EF4-FFF2-40B4-BE49-F238E27FC236}">
                <a16:creationId xmlns:a16="http://schemas.microsoft.com/office/drawing/2014/main" id="{C9A6D463-54BA-4ECC-ABBB-EE08E3FBEEE6}"/>
              </a:ext>
            </a:extLst>
          </p:cNvPr>
          <p:cNvGraphicFramePr>
            <a:graphicFrameLocks noGrp="1"/>
          </p:cNvGraphicFramePr>
          <p:nvPr>
            <p:extLst>
              <p:ext uri="{D42A27DB-BD31-4B8C-83A1-F6EECF244321}">
                <p14:modId xmlns:p14="http://schemas.microsoft.com/office/powerpoint/2010/main" val="2966506302"/>
              </p:ext>
            </p:extLst>
          </p:nvPr>
        </p:nvGraphicFramePr>
        <p:xfrm>
          <a:off x="3229958" y="5483237"/>
          <a:ext cx="11150222" cy="1463040"/>
        </p:xfrm>
        <a:graphic>
          <a:graphicData uri="http://schemas.openxmlformats.org/drawingml/2006/table">
            <a:tbl>
              <a:tblPr firstRow="1" firstCol="1" bandRow="1">
                <a:tableStyleId>{5C22544A-7EE6-4342-B048-85BDC9FD1C3A}</a:tableStyleId>
              </a:tblPr>
              <a:tblGrid>
                <a:gridCol w="5575111">
                  <a:extLst>
                    <a:ext uri="{9D8B030D-6E8A-4147-A177-3AD203B41FA5}">
                      <a16:colId xmlns:a16="http://schemas.microsoft.com/office/drawing/2014/main" val="3593059842"/>
                    </a:ext>
                  </a:extLst>
                </a:gridCol>
                <a:gridCol w="5575111">
                  <a:extLst>
                    <a:ext uri="{9D8B030D-6E8A-4147-A177-3AD203B41FA5}">
                      <a16:colId xmlns:a16="http://schemas.microsoft.com/office/drawing/2014/main" val="1594138130"/>
                    </a:ext>
                  </a:extLst>
                </a:gridCol>
              </a:tblGrid>
              <a:tr h="0">
                <a:tc>
                  <a:txBody>
                    <a:bodyPr/>
                    <a:lstStyle/>
                    <a:p>
                      <a:pPr marL="0" marR="0">
                        <a:spcBef>
                          <a:spcPts val="0"/>
                        </a:spcBef>
                        <a:spcAft>
                          <a:spcPts val="0"/>
                        </a:spcAft>
                      </a:pPr>
                      <a:r>
                        <a:rPr lang="en-US" sz="2400" u="sng" dirty="0">
                          <a:solidFill>
                            <a:schemeClr val="tx1"/>
                          </a:solidFill>
                          <a:effectLst/>
                          <a:latin typeface="+mn-lt"/>
                        </a:rPr>
                        <a:t>Team A</a:t>
                      </a:r>
                      <a:endParaRPr lang="en-US" sz="24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spcBef>
                          <a:spcPts val="0"/>
                        </a:spcBef>
                        <a:spcAft>
                          <a:spcPts val="0"/>
                        </a:spcAft>
                      </a:pPr>
                      <a:r>
                        <a:rPr lang="en-US" sz="2400" u="sng" dirty="0">
                          <a:solidFill>
                            <a:schemeClr val="tx1"/>
                          </a:solidFill>
                          <a:effectLst/>
                          <a:latin typeface="+mn-lt"/>
                        </a:rPr>
                        <a:t>Team B</a:t>
                      </a:r>
                      <a:endParaRPr lang="en-US" sz="24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64500006"/>
                  </a:ext>
                </a:extLst>
              </a:tr>
              <a:tr h="0">
                <a:tc>
                  <a:txBody>
                    <a:bodyPr/>
                    <a:lstStyle/>
                    <a:p>
                      <a:pPr marL="0" marR="0">
                        <a:spcBef>
                          <a:spcPts val="0"/>
                        </a:spcBef>
                        <a:spcAft>
                          <a:spcPts val="0"/>
                        </a:spcAft>
                      </a:pPr>
                      <a:r>
                        <a:rPr lang="en-US" sz="2400">
                          <a:solidFill>
                            <a:schemeClr val="tx1"/>
                          </a:solidFill>
                          <a:effectLst/>
                          <a:latin typeface="+mn-lt"/>
                        </a:rPr>
                        <a:t>(sample person’s name)</a:t>
                      </a:r>
                      <a:endParaRPr lang="en-US" sz="24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400" dirty="0">
                          <a:solidFill>
                            <a:schemeClr val="tx1"/>
                          </a:solidFill>
                          <a:effectLst/>
                          <a:latin typeface="+mn-lt"/>
                        </a:rPr>
                        <a:t>(sample person’s name)</a:t>
                      </a:r>
                      <a:endParaRPr lang="en-US" sz="24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6635672"/>
                  </a:ext>
                </a:extLst>
              </a:tr>
              <a:tr h="0">
                <a:tc>
                  <a:txBody>
                    <a:bodyPr/>
                    <a:lstStyle/>
                    <a:p>
                      <a:pPr marL="0" marR="0">
                        <a:spcBef>
                          <a:spcPts val="0"/>
                        </a:spcBef>
                        <a:spcAft>
                          <a:spcPts val="0"/>
                        </a:spcAft>
                      </a:pPr>
                      <a:r>
                        <a:rPr lang="en-US" sz="2400">
                          <a:solidFill>
                            <a:schemeClr val="tx1"/>
                          </a:solidFill>
                          <a:effectLst/>
                          <a:latin typeface="+mn-lt"/>
                        </a:rPr>
                        <a:t>(sample person’s name)</a:t>
                      </a:r>
                      <a:endParaRPr lang="en-US" sz="24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400">
                          <a:solidFill>
                            <a:schemeClr val="tx1"/>
                          </a:solidFill>
                          <a:effectLst/>
                          <a:latin typeface="+mn-lt"/>
                        </a:rPr>
                        <a:t>(sample person’s name)</a:t>
                      </a:r>
                      <a:endParaRPr lang="en-US" sz="24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2087088"/>
                  </a:ext>
                </a:extLst>
              </a:tr>
              <a:tr h="0">
                <a:tc>
                  <a:txBody>
                    <a:bodyPr/>
                    <a:lstStyle/>
                    <a:p>
                      <a:pPr marL="0" marR="0">
                        <a:spcBef>
                          <a:spcPts val="0"/>
                        </a:spcBef>
                        <a:spcAft>
                          <a:spcPts val="0"/>
                        </a:spcAft>
                      </a:pPr>
                      <a:r>
                        <a:rPr lang="en-US" sz="2400">
                          <a:solidFill>
                            <a:schemeClr val="tx1"/>
                          </a:solidFill>
                          <a:effectLst/>
                          <a:latin typeface="+mn-lt"/>
                        </a:rPr>
                        <a:t>(sample person’s name)</a:t>
                      </a:r>
                      <a:endParaRPr lang="en-US" sz="240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400" dirty="0">
                          <a:solidFill>
                            <a:schemeClr val="tx1"/>
                          </a:solidFill>
                          <a:effectLst/>
                          <a:latin typeface="+mn-lt"/>
                        </a:rPr>
                        <a:t>(sample person’s name)</a:t>
                      </a:r>
                      <a:endParaRPr lang="en-US" sz="2400" dirty="0">
                        <a:solidFill>
                          <a:schemeClr val="tx1"/>
                        </a:solidFill>
                        <a:effectLst/>
                        <a:latin typeface="+mn-lt"/>
                        <a:ea typeface="DengXian"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9603520"/>
                  </a:ext>
                </a:extLst>
              </a:tr>
            </a:tbl>
          </a:graphicData>
        </a:graphic>
      </p:graphicFrame>
    </p:spTree>
    <p:extLst>
      <p:ext uri="{BB962C8B-B14F-4D97-AF65-F5344CB8AC3E}">
        <p14:creationId xmlns:p14="http://schemas.microsoft.com/office/powerpoint/2010/main" val="3801065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F74688-28BC-4EEF-8FA9-7927A7F629BD}"/>
              </a:ext>
            </a:extLst>
          </p:cNvPr>
          <p:cNvSpPr/>
          <p:nvPr/>
        </p:nvSpPr>
        <p:spPr>
          <a:xfrm>
            <a:off x="837889" y="2593963"/>
            <a:ext cx="14610659" cy="1200329"/>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Working from home</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endParaRPr lang="en-US" sz="2400" dirty="0">
              <a:ea typeface="DengXian" panose="02010600030101010101" pitchFamily="2" charset="-122"/>
              <a:cs typeface="Times New Roman" panose="02020603050405020304" pitchFamily="18" charset="0"/>
            </a:endParaRPr>
          </a:p>
        </p:txBody>
      </p:sp>
      <p:sp>
        <p:nvSpPr>
          <p:cNvPr id="4" name="Rectangle 3">
            <a:extLst>
              <a:ext uri="{FF2B5EF4-FFF2-40B4-BE49-F238E27FC236}">
                <a16:creationId xmlns:a16="http://schemas.microsoft.com/office/drawing/2014/main" id="{3987EBCD-B453-4338-8878-34D9A8D8BC14}"/>
              </a:ext>
            </a:extLst>
          </p:cNvPr>
          <p:cNvSpPr/>
          <p:nvPr/>
        </p:nvSpPr>
        <p:spPr>
          <a:xfrm>
            <a:off x="2161590" y="3794292"/>
            <a:ext cx="4121623" cy="3739487"/>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Maintain good customer service, prompt follow up of queries</a:t>
            </a:r>
          </a:p>
        </p:txBody>
      </p:sp>
      <p:sp>
        <p:nvSpPr>
          <p:cNvPr id="5" name="Rectangle 4">
            <a:extLst>
              <a:ext uri="{FF2B5EF4-FFF2-40B4-BE49-F238E27FC236}">
                <a16:creationId xmlns:a16="http://schemas.microsoft.com/office/drawing/2014/main" id="{E53556AD-825B-4D22-8210-EC4540392014}"/>
              </a:ext>
            </a:extLst>
          </p:cNvPr>
          <p:cNvSpPr/>
          <p:nvPr/>
        </p:nvSpPr>
        <p:spPr>
          <a:xfrm>
            <a:off x="6845047" y="3794292"/>
            <a:ext cx="4121623" cy="373948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Maintain professional behavior towards customers and colleagues (proper attire when </a:t>
            </a:r>
            <a:r>
              <a:rPr lang="en-US" sz="3200">
                <a:solidFill>
                  <a:schemeClr val="tx1"/>
                </a:solidFill>
              </a:rPr>
              <a:t>doing video-conference</a:t>
            </a:r>
            <a:r>
              <a:rPr lang="en-US" sz="3200" dirty="0">
                <a:solidFill>
                  <a:schemeClr val="tx1"/>
                </a:solidFill>
              </a:rPr>
              <a:t>)</a:t>
            </a:r>
          </a:p>
        </p:txBody>
      </p:sp>
      <p:sp>
        <p:nvSpPr>
          <p:cNvPr id="6" name="Rectangle 5">
            <a:extLst>
              <a:ext uri="{FF2B5EF4-FFF2-40B4-BE49-F238E27FC236}">
                <a16:creationId xmlns:a16="http://schemas.microsoft.com/office/drawing/2014/main" id="{3993EFD7-F155-4E28-9C57-5FEBF915314C}"/>
              </a:ext>
            </a:extLst>
          </p:cNvPr>
          <p:cNvSpPr/>
          <p:nvPr/>
        </p:nvSpPr>
        <p:spPr>
          <a:xfrm>
            <a:off x="11528504" y="3794291"/>
            <a:ext cx="4121623" cy="3739487"/>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Keep your HOD updated daily (email) of what you have done for the day</a:t>
            </a:r>
          </a:p>
        </p:txBody>
      </p:sp>
      <p:sp>
        <p:nvSpPr>
          <p:cNvPr id="7" name="TextBox 6">
            <a:extLst>
              <a:ext uri="{FF2B5EF4-FFF2-40B4-BE49-F238E27FC236}">
                <a16:creationId xmlns:a16="http://schemas.microsoft.com/office/drawing/2014/main" id="{103091B8-EC1A-4725-B091-26BB4C7415F2}"/>
              </a:ext>
            </a:extLst>
          </p:cNvPr>
          <p:cNvSpPr txBox="1"/>
          <p:nvPr/>
        </p:nvSpPr>
        <p:spPr>
          <a:xfrm rot="935939">
            <a:off x="3156693" y="2301576"/>
            <a:ext cx="3105081" cy="584775"/>
          </a:xfrm>
          <a:prstGeom prst="rect">
            <a:avLst/>
          </a:prstGeom>
          <a:noFill/>
        </p:spPr>
        <p:txBody>
          <a:bodyPr wrap="square" rtlCol="0">
            <a:spAutoFit/>
          </a:bodyPr>
          <a:lstStyle/>
          <a:p>
            <a:r>
              <a:rPr lang="en-US" sz="3200" dirty="0">
                <a:solidFill>
                  <a:srgbClr val="FF0000"/>
                </a:solidFill>
              </a:rPr>
              <a:t>*Reminder*</a:t>
            </a:r>
          </a:p>
        </p:txBody>
      </p:sp>
    </p:spTree>
    <p:extLst>
      <p:ext uri="{BB962C8B-B14F-4D97-AF65-F5344CB8AC3E}">
        <p14:creationId xmlns:p14="http://schemas.microsoft.com/office/powerpoint/2010/main" val="1793961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4D4151-3AC1-4D63-89D8-4E57D4C9567C}"/>
              </a:ext>
            </a:extLst>
          </p:cNvPr>
          <p:cNvSpPr/>
          <p:nvPr/>
        </p:nvSpPr>
        <p:spPr>
          <a:xfrm>
            <a:off x="766898" y="2875508"/>
            <a:ext cx="14679256" cy="3785652"/>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Staff in specific scenarios, obligation to notify</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We are aware that there may be certain demographics of staff who may require special care:</a:t>
            </a:r>
          </a:p>
          <a:p>
            <a:pPr marL="342900" marR="0" lvl="0" indent="-342900">
              <a:spcBef>
                <a:spcPts val="0"/>
              </a:spcBef>
              <a:spcAft>
                <a:spcPts val="0"/>
              </a:spcAft>
              <a:buFont typeface="+mj-lt"/>
              <a:buAutoNum type="arabicParenR"/>
            </a:pPr>
            <a:endParaRPr lang="en-US" sz="2400" dirty="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Working parents</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Pregnant – With proof of pregnancy</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Have underlying medical conditions and other exceptional cases – Please submit the information to your relevant HODs for management approval</a:t>
            </a:r>
          </a:p>
          <a:p>
            <a:pPr marR="0" lvl="0">
              <a:spcBef>
                <a:spcPts val="0"/>
              </a:spcBef>
              <a:spcAft>
                <a:spcPts val="0"/>
              </a:spcAft>
            </a:pP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Staff in these demographics will be prioritized in BCP planning for work-from-home arrangements.</a:t>
            </a:r>
          </a:p>
        </p:txBody>
      </p:sp>
    </p:spTree>
    <p:extLst>
      <p:ext uri="{BB962C8B-B14F-4D97-AF65-F5344CB8AC3E}">
        <p14:creationId xmlns:p14="http://schemas.microsoft.com/office/powerpoint/2010/main" val="180811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4D4151-3AC1-4D63-89D8-4E57D4C9567C}"/>
              </a:ext>
            </a:extLst>
          </p:cNvPr>
          <p:cNvSpPr/>
          <p:nvPr/>
        </p:nvSpPr>
        <p:spPr>
          <a:xfrm>
            <a:off x="739601" y="2506176"/>
            <a:ext cx="15160519" cy="5262979"/>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Staff in specific scenarios, obligation to notify</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For staff within the following two demographics, they have the obligation to notify their relevant HODs immediately:</a:t>
            </a:r>
          </a:p>
          <a:p>
            <a:endParaRPr lang="en-US" sz="2400" dirty="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Have potential contact with diagnosed individuals</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Have involvement with contact tracing or other similar regulatory checks</a:t>
            </a:r>
          </a:p>
          <a:p>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Staff in these demographics represent higher risks from health perspective and will need to inform their relevant HODs, so as to enable us to assess and make special arrangements where needed.</a:t>
            </a: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For staff who are on Ministry Of Manpower (MOM) mandated 14 days Stay Home Notice (SHN), they are to strictly comply with the advisory. MOM will not hesitate to revoke the staff’s work pass and withdraw our work pass privileges against errant behaviors.</a:t>
            </a:r>
          </a:p>
        </p:txBody>
      </p:sp>
    </p:spTree>
    <p:extLst>
      <p:ext uri="{BB962C8B-B14F-4D97-AF65-F5344CB8AC3E}">
        <p14:creationId xmlns:p14="http://schemas.microsoft.com/office/powerpoint/2010/main" val="120309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F0004D-7972-48D4-A120-830971BC7BAF}"/>
              </a:ext>
            </a:extLst>
          </p:cNvPr>
          <p:cNvSpPr/>
          <p:nvPr/>
        </p:nvSpPr>
        <p:spPr>
          <a:xfrm>
            <a:off x="841601" y="3244840"/>
            <a:ext cx="16363666" cy="3416320"/>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Data protection practices for working from home</a:t>
            </a:r>
            <a:endParaRPr lang="en-US" sz="2400" dirty="0">
              <a:ea typeface="DengXian" panose="02010600030101010101" pitchFamily="2" charset="-122"/>
              <a:cs typeface="Times New Roman" panose="02020603050405020304" pitchFamily="18" charset="0"/>
            </a:endParaRPr>
          </a:p>
          <a:p>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Staff are to be aware of the main causes of security incidents and data breaches:</a:t>
            </a:r>
          </a:p>
          <a:p>
            <a:endParaRPr lang="en-US" sz="2400" dirty="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Hacking or other unauthorized access of databases.</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Malware or hostile programs such as computer viruses and spyware.</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Social engineering, such as phishing scams and the circulation of malware-laden email attachments.</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Loss or theft of electronic devices or portable storage devices containing personal data.</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Unintended disclosure of personal data to another individual other than the intended recipient.</a:t>
            </a:r>
          </a:p>
        </p:txBody>
      </p:sp>
    </p:spTree>
    <p:extLst>
      <p:ext uri="{BB962C8B-B14F-4D97-AF65-F5344CB8AC3E}">
        <p14:creationId xmlns:p14="http://schemas.microsoft.com/office/powerpoint/2010/main" val="2438803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F0004D-7972-48D4-A120-830971BC7BAF}"/>
              </a:ext>
            </a:extLst>
          </p:cNvPr>
          <p:cNvSpPr/>
          <p:nvPr/>
        </p:nvSpPr>
        <p:spPr>
          <a:xfrm>
            <a:off x="623236" y="1952178"/>
            <a:ext cx="16363666" cy="6001643"/>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Data protection practices for working from home</a:t>
            </a:r>
            <a:endParaRPr lang="en-US" sz="2400" dirty="0">
              <a:ea typeface="DengXian" panose="02010600030101010101" pitchFamily="2" charset="-122"/>
              <a:cs typeface="Times New Roman" panose="02020603050405020304" pitchFamily="18" charset="0"/>
            </a:endParaRPr>
          </a:p>
          <a:p>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All staff are encouraged to continue with the same security and privacy standards in their handling of personal data at home, as they would in office. With reference to Personal Data Protection Commission (PDPC)’s guidelines, good practices are such as:</a:t>
            </a:r>
          </a:p>
          <a:p>
            <a:r>
              <a:rPr lang="en-US" sz="2400" dirty="0">
                <a:ea typeface="DengXian" panose="02010600030101010101" pitchFamily="2" charset="-122"/>
                <a:cs typeface="Times New Roman" panose="02020603050405020304" pitchFamily="18" charset="0"/>
              </a:rPr>
              <a:t> </a:t>
            </a:r>
          </a:p>
          <a:p>
            <a:pPr marL="342900" marR="0" lvl="0" indent="-342900">
              <a:spcBef>
                <a:spcPts val="0"/>
              </a:spcBef>
              <a:spcAft>
                <a:spcPts val="0"/>
              </a:spcAft>
              <a:buFont typeface="+mj-lt"/>
              <a:buAutoNum type="arabicParenR"/>
            </a:pPr>
            <a:r>
              <a:rPr lang="en-US" sz="2400" dirty="0">
                <a:ea typeface="DengXian" panose="02010600030101010101" pitchFamily="2" charset="-122"/>
                <a:cs typeface="Times New Roman" panose="02020603050405020304" pitchFamily="18" charset="0"/>
              </a:rPr>
              <a:t>Sending of personal data</a:t>
            </a:r>
          </a:p>
          <a:p>
            <a:pPr marL="1200150" lvl="2" indent="-285750">
              <a:buFont typeface="+mj-lt"/>
              <a:buAutoNum type="alphaLcPeriod"/>
            </a:pPr>
            <a:r>
              <a:rPr lang="en-US" sz="2400" dirty="0">
                <a:ea typeface="DengXian" panose="02010600030101010101" pitchFamily="2" charset="-122"/>
                <a:cs typeface="Times New Roman" panose="02020603050405020304" pitchFamily="18" charset="0"/>
              </a:rPr>
              <a:t>Ensure sending destination information (</a:t>
            </a:r>
            <a:r>
              <a:rPr lang="en-US" sz="2400" dirty="0" err="1">
                <a:ea typeface="DengXian" panose="02010600030101010101" pitchFamily="2" charset="-122"/>
                <a:cs typeface="Times New Roman" panose="02020603050405020304" pitchFamily="18" charset="0"/>
              </a:rPr>
              <a:t>eg</a:t>
            </a:r>
            <a:r>
              <a:rPr lang="en-US" sz="2400" dirty="0">
                <a:ea typeface="DengXian" panose="02010600030101010101" pitchFamily="2" charset="-122"/>
                <a:cs typeface="Times New Roman" panose="02020603050405020304" pitchFamily="18" charset="0"/>
              </a:rPr>
              <a:t> mailing address, email address or fax number) is correct and matches that of the intended recipient prior to sending.</a:t>
            </a:r>
          </a:p>
          <a:p>
            <a:pPr marL="1200150" lvl="2" indent="-285750">
              <a:buFont typeface="+mj-lt"/>
              <a:buAutoNum type="alphaLcPeriod"/>
            </a:pPr>
            <a:r>
              <a:rPr lang="en-US" sz="2400" dirty="0">
                <a:ea typeface="DengXian" panose="02010600030101010101" pitchFamily="2" charset="-122"/>
                <a:cs typeface="Times New Roman" panose="02020603050405020304" pitchFamily="18" charset="0"/>
              </a:rPr>
              <a:t>Ensure personal data to be sent is correct (</a:t>
            </a:r>
            <a:r>
              <a:rPr lang="en-US" sz="2400" dirty="0" err="1">
                <a:ea typeface="DengXian" panose="02010600030101010101" pitchFamily="2" charset="-122"/>
                <a:cs typeface="Times New Roman" panose="02020603050405020304" pitchFamily="18" charset="0"/>
              </a:rPr>
              <a:t>eg</a:t>
            </a:r>
            <a:r>
              <a:rPr lang="en-US" sz="2400" dirty="0">
                <a:ea typeface="DengXian" panose="02010600030101010101" pitchFamily="2" charset="-122"/>
                <a:cs typeface="Times New Roman" panose="02020603050405020304" pitchFamily="18" charset="0"/>
              </a:rPr>
              <a:t> right document containing personal data, right personal data contained in the document).</a:t>
            </a:r>
          </a:p>
          <a:p>
            <a:pPr marL="1200150" lvl="2" indent="-285750">
              <a:buFont typeface="+mj-lt"/>
              <a:buAutoNum type="alphaLcPeriod"/>
            </a:pPr>
            <a:r>
              <a:rPr lang="en-US" sz="2400" dirty="0">
                <a:ea typeface="DengXian" panose="02010600030101010101" pitchFamily="2" charset="-122"/>
                <a:cs typeface="Times New Roman" panose="02020603050405020304" pitchFamily="18" charset="0"/>
              </a:rPr>
              <a:t>Ensure only the relevant personal data is disclosed to the recipients (</a:t>
            </a:r>
            <a:r>
              <a:rPr lang="en-US" sz="2400" dirty="0" err="1">
                <a:ea typeface="DengXian" panose="02010600030101010101" pitchFamily="2" charset="-122"/>
                <a:cs typeface="Times New Roman" panose="02020603050405020304" pitchFamily="18" charset="0"/>
              </a:rPr>
              <a:t>eg</a:t>
            </a:r>
            <a:r>
              <a:rPr lang="en-US" sz="2400" dirty="0">
                <a:ea typeface="DengXian" panose="02010600030101010101" pitchFamily="2" charset="-122"/>
                <a:cs typeface="Times New Roman" panose="02020603050405020304" pitchFamily="18" charset="0"/>
              </a:rPr>
              <a:t> sending only the required subset of personal data).</a:t>
            </a:r>
          </a:p>
          <a:p>
            <a:pPr marL="457200" marR="0">
              <a:spcBef>
                <a:spcPts val="0"/>
              </a:spcBef>
              <a:spcAft>
                <a:spcPts val="0"/>
              </a:spcAft>
            </a:pPr>
            <a:r>
              <a:rPr lang="en-US" sz="2400" dirty="0">
                <a:ea typeface="DengXian" panose="02010600030101010101" pitchFamily="2" charset="-122"/>
                <a:cs typeface="Times New Roman" panose="02020603050405020304" pitchFamily="18" charset="0"/>
              </a:rPr>
              <a:t> </a:t>
            </a:r>
          </a:p>
          <a:p>
            <a:pPr marR="0" lvl="0">
              <a:spcBef>
                <a:spcPts val="0"/>
              </a:spcBef>
              <a:spcAft>
                <a:spcPts val="0"/>
              </a:spcAft>
            </a:pPr>
            <a:r>
              <a:rPr lang="en-US" sz="2400" dirty="0">
                <a:ea typeface="DengXian" panose="02010600030101010101" pitchFamily="2" charset="-122"/>
                <a:cs typeface="Times New Roman" panose="02020603050405020304" pitchFamily="18" charset="0"/>
              </a:rPr>
              <a:t>2) For disposal of personal data stored on physical documents in paper form</a:t>
            </a:r>
          </a:p>
          <a:p>
            <a:r>
              <a:rPr lang="en-US" sz="2400" dirty="0">
                <a:ea typeface="DengXian" panose="02010600030101010101" pitchFamily="2" charset="-122"/>
                <a:cs typeface="Times New Roman" panose="02020603050405020304" pitchFamily="18" charset="0"/>
              </a:rPr>
              <a:t>	a. Bring back physical documents to office for shredding.</a:t>
            </a:r>
            <a:endParaRPr lang="en-US" sz="2400" dirty="0"/>
          </a:p>
        </p:txBody>
      </p:sp>
    </p:spTree>
    <p:extLst>
      <p:ext uri="{BB962C8B-B14F-4D97-AF65-F5344CB8AC3E}">
        <p14:creationId xmlns:p14="http://schemas.microsoft.com/office/powerpoint/2010/main" val="4068909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AF1553-D23C-40E8-A567-8F62AE402C32}"/>
              </a:ext>
            </a:extLst>
          </p:cNvPr>
          <p:cNvSpPr/>
          <p:nvPr/>
        </p:nvSpPr>
        <p:spPr>
          <a:xfrm>
            <a:off x="746066" y="1137680"/>
            <a:ext cx="16118005" cy="7848302"/>
          </a:xfrm>
          <a:prstGeom prst="rect">
            <a:avLst/>
          </a:prstGeom>
        </p:spPr>
        <p:txBody>
          <a:bodyPr wrap="square">
            <a:spAutoFit/>
          </a:bodyPr>
          <a:lstStyle/>
          <a:p>
            <a:r>
              <a:rPr lang="en-US" sz="2400" b="1" u="sng" dirty="0">
                <a:ea typeface="DengXian" panose="02010600030101010101" pitchFamily="2" charset="-122"/>
                <a:cs typeface="Times New Roman" panose="02020603050405020304" pitchFamily="18" charset="0"/>
              </a:rPr>
              <a:t>Personal hygiene awareness</a:t>
            </a:r>
            <a:endParaRPr lang="en-US" sz="2400" dirty="0">
              <a:ea typeface="DengXian" panose="02010600030101010101" pitchFamily="2" charset="-122"/>
              <a:cs typeface="Times New Roman" panose="02020603050405020304" pitchFamily="18" charset="0"/>
            </a:endParaRPr>
          </a:p>
          <a:p>
            <a:r>
              <a:rPr lang="en-US" sz="2400" dirty="0">
                <a:ea typeface="DengXian" panose="02010600030101010101" pitchFamily="2" charset="-122"/>
                <a:cs typeface="Times New Roman" panose="02020603050405020304" pitchFamily="18" charset="0"/>
              </a:rPr>
              <a:t> </a:t>
            </a:r>
          </a:p>
          <a:p>
            <a:r>
              <a:rPr lang="en-US" sz="2400" dirty="0">
                <a:ea typeface="DengXian" panose="02010600030101010101" pitchFamily="2" charset="-122"/>
                <a:cs typeface="Times New Roman" panose="02020603050405020304" pitchFamily="18" charset="0"/>
              </a:rPr>
              <a:t>As advised by Health Promotion Board (HPB), all staff are to be aware of personal hygiene practices:</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Cover your mouth when coughing or sneezing</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Maintain good indoor ventilation</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Avoid sharing food, crockery, utensils and other personal hygiene items</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Avoid physical contact such as shaking hands and avoid touching your face or rubbing your eyes</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Maintain good personal hygiene, including hand washing with soap and water, or the use of alcohol-based hand rubs</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Proper hand washing requires soap and water. The constant rubbing action helps soap break down the grease and dirt that carry most germs. Washing your hands for at least 15 to 30 seconds with soap and water does not just make your hands smell fresh but also reduces germ count by up to 99%</a:t>
            </a:r>
          </a:p>
          <a:p>
            <a:pPr marL="342900" marR="0" lvl="0" indent="-342900">
              <a:spcBef>
                <a:spcPts val="0"/>
              </a:spcBef>
              <a:spcAft>
                <a:spcPts val="0"/>
              </a:spcAft>
              <a:buFont typeface="+mj-lt"/>
              <a:buAutoNum type="arabicPeriod"/>
            </a:pPr>
            <a:r>
              <a:rPr lang="en-US" sz="2400" dirty="0">
                <a:ea typeface="DengXian" panose="02010600030101010101" pitchFamily="2" charset="-122"/>
                <a:cs typeface="Times New Roman" panose="02020603050405020304" pitchFamily="18" charset="0"/>
              </a:rPr>
              <a:t>Follow these 8 simple steps to keep your hands clean:</a:t>
            </a:r>
          </a:p>
          <a:p>
            <a:pPr marL="742950" marR="0" lvl="1" indent="-285750">
              <a:spcBef>
                <a:spcPts val="0"/>
              </a:spcBef>
              <a:spcAft>
                <a:spcPts val="0"/>
              </a:spcAft>
              <a:buFont typeface="+mj-lt"/>
              <a:buAutoNum type="alphaLcPeriod"/>
            </a:pPr>
            <a:r>
              <a:rPr lang="en-US" sz="2400" dirty="0">
                <a:ea typeface="DengXian" panose="02010600030101010101" pitchFamily="2" charset="-122"/>
                <a:cs typeface="Times New Roman" panose="02020603050405020304" pitchFamily="18" charset="0"/>
              </a:rPr>
              <a:t>Palm to palm</a:t>
            </a:r>
          </a:p>
          <a:p>
            <a:pPr marL="742950" marR="0" lvl="1" indent="-285750">
              <a:spcBef>
                <a:spcPts val="0"/>
              </a:spcBef>
              <a:spcAft>
                <a:spcPts val="0"/>
              </a:spcAft>
              <a:buFont typeface="+mj-lt"/>
              <a:buAutoNum type="alphaLcPeriod"/>
            </a:pPr>
            <a:r>
              <a:rPr lang="en-US" sz="2400" dirty="0">
                <a:ea typeface="DengXian" panose="02010600030101010101" pitchFamily="2" charset="-122"/>
                <a:cs typeface="Times New Roman" panose="02020603050405020304" pitchFamily="18" charset="0"/>
              </a:rPr>
              <a:t>Between fingers</a:t>
            </a:r>
          </a:p>
          <a:p>
            <a:pPr marL="742950" marR="0" lvl="1" indent="-285750">
              <a:spcBef>
                <a:spcPts val="0"/>
              </a:spcBef>
              <a:spcAft>
                <a:spcPts val="0"/>
              </a:spcAft>
              <a:buFont typeface="+mj-lt"/>
              <a:buAutoNum type="alphaLcPeriod"/>
            </a:pPr>
            <a:r>
              <a:rPr lang="en-US" sz="2400" dirty="0">
                <a:ea typeface="DengXian" panose="02010600030101010101" pitchFamily="2" charset="-122"/>
                <a:cs typeface="Times New Roman" panose="02020603050405020304" pitchFamily="18" charset="0"/>
              </a:rPr>
              <a:t>Back of hands</a:t>
            </a:r>
          </a:p>
          <a:p>
            <a:pPr marL="742950" marR="0" lvl="1" indent="-285750">
              <a:spcBef>
                <a:spcPts val="0"/>
              </a:spcBef>
              <a:spcAft>
                <a:spcPts val="0"/>
              </a:spcAft>
              <a:buFont typeface="+mj-lt"/>
              <a:buAutoNum type="alphaLcPeriod"/>
            </a:pPr>
            <a:r>
              <a:rPr lang="en-US" sz="2400" dirty="0">
                <a:ea typeface="DengXian" panose="02010600030101010101" pitchFamily="2" charset="-122"/>
                <a:cs typeface="Times New Roman" panose="02020603050405020304" pitchFamily="18" charset="0"/>
              </a:rPr>
              <a:t>Base of thumbs</a:t>
            </a:r>
          </a:p>
          <a:p>
            <a:pPr marL="742950" marR="0" lvl="1" indent="-285750">
              <a:spcBef>
                <a:spcPts val="0"/>
              </a:spcBef>
              <a:spcAft>
                <a:spcPts val="0"/>
              </a:spcAft>
              <a:buFont typeface="+mj-lt"/>
              <a:buAutoNum type="alphaLcPeriod"/>
            </a:pPr>
            <a:r>
              <a:rPr lang="en-US" sz="2400" dirty="0">
                <a:ea typeface="DengXian" panose="02010600030101010101" pitchFamily="2" charset="-122"/>
                <a:cs typeface="Times New Roman" panose="02020603050405020304" pitchFamily="18" charset="0"/>
              </a:rPr>
              <a:t>Back of fingers</a:t>
            </a:r>
          </a:p>
          <a:p>
            <a:pPr marL="742950" marR="0" lvl="1" indent="-285750">
              <a:spcBef>
                <a:spcPts val="0"/>
              </a:spcBef>
              <a:spcAft>
                <a:spcPts val="0"/>
              </a:spcAft>
              <a:buFont typeface="+mj-lt"/>
              <a:buAutoNum type="alphaLcPeriod"/>
            </a:pPr>
            <a:r>
              <a:rPr lang="en-US" sz="2400" dirty="0">
                <a:ea typeface="DengXian" panose="02010600030101010101" pitchFamily="2" charset="-122"/>
                <a:cs typeface="Times New Roman" panose="02020603050405020304" pitchFamily="18" charset="0"/>
              </a:rPr>
              <a:t>Fingernails</a:t>
            </a:r>
          </a:p>
          <a:p>
            <a:pPr marL="742950" marR="0" lvl="1" indent="-285750">
              <a:spcBef>
                <a:spcPts val="0"/>
              </a:spcBef>
              <a:spcAft>
                <a:spcPts val="0"/>
              </a:spcAft>
              <a:buFont typeface="+mj-lt"/>
              <a:buAutoNum type="alphaLcPeriod"/>
            </a:pPr>
            <a:r>
              <a:rPr lang="en-US" sz="2400" dirty="0">
                <a:ea typeface="DengXian" panose="02010600030101010101" pitchFamily="2" charset="-122"/>
                <a:cs typeface="Times New Roman" panose="02020603050405020304" pitchFamily="18" charset="0"/>
              </a:rPr>
              <a:t>Wrists</a:t>
            </a:r>
          </a:p>
          <a:p>
            <a:pPr marL="742950" marR="0" lvl="1" indent="-285750">
              <a:spcBef>
                <a:spcPts val="0"/>
              </a:spcBef>
              <a:spcAft>
                <a:spcPts val="0"/>
              </a:spcAft>
              <a:buFont typeface="+mj-lt"/>
              <a:buAutoNum type="alphaLcPeriod"/>
            </a:pPr>
            <a:r>
              <a:rPr lang="en-US" sz="2400" dirty="0">
                <a:ea typeface="DengXian" panose="02010600030101010101" pitchFamily="2" charset="-122"/>
                <a:cs typeface="Times New Roman" panose="02020603050405020304" pitchFamily="18" charset="0"/>
              </a:rPr>
              <a:t>Rinse and wipe dry  </a:t>
            </a:r>
            <a:endParaRPr lang="en-US" sz="2400" dirty="0">
              <a:effectLst/>
              <a:ea typeface="DengXian" panose="02010600030101010101" pitchFamily="2" charset="-122"/>
              <a:cs typeface="Times New Roman" panose="02020603050405020304" pitchFamily="18" charset="0"/>
            </a:endParaRPr>
          </a:p>
        </p:txBody>
      </p:sp>
      <p:pic>
        <p:nvPicPr>
          <p:cNvPr id="3" name="Picture 2">
            <a:extLst>
              <a:ext uri="{FF2B5EF4-FFF2-40B4-BE49-F238E27FC236}">
                <a16:creationId xmlns:a16="http://schemas.microsoft.com/office/drawing/2014/main" id="{2A313299-1E18-4E7F-8052-9CE55E8EB8D1}"/>
              </a:ext>
            </a:extLst>
          </p:cNvPr>
          <p:cNvPicPr/>
          <p:nvPr/>
        </p:nvPicPr>
        <p:blipFill>
          <a:blip r:embed="rId3"/>
          <a:stretch>
            <a:fillRect/>
          </a:stretch>
        </p:blipFill>
        <p:spPr>
          <a:xfrm>
            <a:off x="11196840" y="5419965"/>
            <a:ext cx="5943600" cy="3348355"/>
          </a:xfrm>
          <a:prstGeom prst="rect">
            <a:avLst/>
          </a:prstGeom>
        </p:spPr>
      </p:pic>
      <p:sp>
        <p:nvSpPr>
          <p:cNvPr id="4" name="Rectangle 3">
            <a:extLst>
              <a:ext uri="{FF2B5EF4-FFF2-40B4-BE49-F238E27FC236}">
                <a16:creationId xmlns:a16="http://schemas.microsoft.com/office/drawing/2014/main" id="{29CBF05C-9AC2-4C48-9D86-80F24507AD7B}"/>
              </a:ext>
            </a:extLst>
          </p:cNvPr>
          <p:cNvSpPr/>
          <p:nvPr/>
        </p:nvSpPr>
        <p:spPr>
          <a:xfrm>
            <a:off x="13431793" y="9476813"/>
            <a:ext cx="4262705" cy="369332"/>
          </a:xfrm>
          <a:prstGeom prst="rect">
            <a:avLst/>
          </a:prstGeom>
        </p:spPr>
        <p:txBody>
          <a:bodyPr wrap="none">
            <a:spAutoFit/>
          </a:bodyPr>
          <a:lstStyle/>
          <a:p>
            <a:r>
              <a:rPr lang="en-US" dirty="0"/>
              <a:t>Image by Ministry Of Health Singapore</a:t>
            </a:r>
          </a:p>
        </p:txBody>
      </p:sp>
    </p:spTree>
    <p:extLst>
      <p:ext uri="{BB962C8B-B14F-4D97-AF65-F5344CB8AC3E}">
        <p14:creationId xmlns:p14="http://schemas.microsoft.com/office/powerpoint/2010/main" val="323774000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7735</TotalTime>
  <Words>1557</Words>
  <Application>Microsoft Office PowerPoint</Application>
  <PresentationFormat>Custom</PresentationFormat>
  <Paragraphs>165</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DengXian</vt:lpstr>
      <vt:lpstr>Arial</vt:lpstr>
      <vt:lpstr>Calibri</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Vivian Ang</dc:creator>
  <cp:lastModifiedBy>Chew Kiat Yong</cp:lastModifiedBy>
  <cp:revision>601</cp:revision>
  <dcterms:created xsi:type="dcterms:W3CDTF">2015-01-02T07:47:48Z</dcterms:created>
  <dcterms:modified xsi:type="dcterms:W3CDTF">2020-03-13T02:05:16Z</dcterms:modified>
</cp:coreProperties>
</file>